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1"/>
  </p:notesMasterIdLst>
  <p:sldIdLst>
    <p:sldId id="257" r:id="rId2"/>
    <p:sldId id="258" r:id="rId3"/>
    <p:sldId id="296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1" r:id="rId13"/>
    <p:sldId id="294" r:id="rId14"/>
    <p:sldId id="283" r:id="rId15"/>
    <p:sldId id="267" r:id="rId16"/>
    <p:sldId id="280" r:id="rId17"/>
    <p:sldId id="281" r:id="rId18"/>
    <p:sldId id="284" r:id="rId19"/>
    <p:sldId id="285" r:id="rId20"/>
    <p:sldId id="292" r:id="rId21"/>
    <p:sldId id="293" r:id="rId22"/>
    <p:sldId id="295" r:id="rId23"/>
    <p:sldId id="269" r:id="rId24"/>
    <p:sldId id="286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9" r:id="rId34"/>
    <p:sldId id="278" r:id="rId35"/>
    <p:sldId id="287" r:id="rId36"/>
    <p:sldId id="288" r:id="rId37"/>
    <p:sldId id="289" r:id="rId38"/>
    <p:sldId id="290" r:id="rId39"/>
    <p:sldId id="28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96"/>
            <p14:sldId id="297"/>
            <p14:sldId id="259"/>
            <p14:sldId id="260"/>
            <p14:sldId id="261"/>
            <p14:sldId id="262"/>
            <p14:sldId id="263"/>
            <p14:sldId id="264"/>
            <p14:sldId id="265"/>
            <p14:sldId id="291"/>
            <p14:sldId id="294"/>
            <p14:sldId id="283"/>
            <p14:sldId id="267"/>
            <p14:sldId id="280"/>
            <p14:sldId id="281"/>
            <p14:sldId id="284"/>
            <p14:sldId id="285"/>
            <p14:sldId id="292"/>
            <p14:sldId id="293"/>
            <p14:sldId id="295"/>
            <p14:sldId id="269"/>
            <p14:sldId id="28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7"/>
            <p14:sldId id="288"/>
            <p14:sldId id="289"/>
            <p14:sldId id="29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90" d="100"/>
          <a:sy n="90" d="100"/>
        </p:scale>
        <p:origin x="-1090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  <a:ln>
          <a:solidFill>
            <a:srgbClr val="7030A0"/>
          </a:solidFill>
        </a:ln>
      </c:spPr>
    </c:sideWall>
    <c:backWall>
      <c:thickness val="0"/>
      <c:spPr>
        <a:solidFill>
          <a:srgbClr val="FFFF00"/>
        </a:solidFill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1832041063537743"/>
          <c:y val="3.3097873685030671E-2"/>
          <c:w val="0.85830909020861479"/>
          <c:h val="0.53533157210526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456</c:v>
                </c:pt>
                <c:pt idx="1">
                  <c:v>11992</c:v>
                </c:pt>
                <c:pt idx="2">
                  <c:v>1072</c:v>
                </c:pt>
                <c:pt idx="3">
                  <c:v>1867</c:v>
                </c:pt>
                <c:pt idx="4">
                  <c:v>153</c:v>
                </c:pt>
                <c:pt idx="5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515</c:v>
                </c:pt>
                <c:pt idx="1">
                  <c:v>12472</c:v>
                </c:pt>
                <c:pt idx="2">
                  <c:v>1133</c:v>
                </c:pt>
                <c:pt idx="3">
                  <c:v>1867</c:v>
                </c:pt>
                <c:pt idx="4">
                  <c:v>157</c:v>
                </c:pt>
                <c:pt idx="5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980658063082594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581</c:v>
                </c:pt>
                <c:pt idx="1">
                  <c:v>12971</c:v>
                </c:pt>
                <c:pt idx="2">
                  <c:v>1233</c:v>
                </c:pt>
                <c:pt idx="3">
                  <c:v>1867</c:v>
                </c:pt>
                <c:pt idx="4">
                  <c:v>163</c:v>
                </c:pt>
                <c:pt idx="5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24289280"/>
        <c:axId val="24290816"/>
        <c:axId val="21515776"/>
      </c:bar3DChart>
      <c:catAx>
        <c:axId val="242892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sz="1150" baseline="0"/>
            </a:pPr>
            <a:endParaRPr lang="ru-RU"/>
          </a:p>
        </c:txPr>
        <c:crossAx val="24290816"/>
        <c:crosses val="autoZero"/>
        <c:auto val="1"/>
        <c:lblAlgn val="ctr"/>
        <c:lblOffset val="100"/>
        <c:noMultiLvlLbl val="0"/>
      </c:catAx>
      <c:valAx>
        <c:axId val="2429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289280"/>
        <c:crosses val="autoZero"/>
        <c:crossBetween val="between"/>
      </c:valAx>
      <c:serAx>
        <c:axId val="21515776"/>
        <c:scaling>
          <c:orientation val="minMax"/>
        </c:scaling>
        <c:delete val="1"/>
        <c:axPos val="b"/>
        <c:majorTickMark val="none"/>
        <c:minorTickMark val="none"/>
        <c:tickLblPos val="nextTo"/>
        <c:crossAx val="24290816"/>
        <c:crosses val="autoZero"/>
      </c:serAx>
      <c:spPr>
        <a:ln>
          <a:solidFill>
            <a:schemeClr val="accent6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00915758464113"/>
          <c:y val="0.92512105437058223"/>
          <c:w val="0.28966091581222159"/>
          <c:h val="6.113588389168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157,0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133772.70000000001</c:v>
                </c:pt>
                <c:pt idx="1">
                  <c:v>89157</c:v>
                </c:pt>
                <c:pt idx="2" formatCode="#,##0.0">
                  <c:v>68892.600000000006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1485568"/>
        <c:axId val="121499648"/>
        <c:axId val="0"/>
      </c:bar3DChart>
      <c:catAx>
        <c:axId val="121485568"/>
        <c:scaling>
          <c:orientation val="minMax"/>
        </c:scaling>
        <c:delete val="0"/>
        <c:axPos val="l"/>
        <c:majorTickMark val="none"/>
        <c:minorTickMark val="none"/>
        <c:tickLblPos val="nextTo"/>
        <c:crossAx val="121499648"/>
        <c:crosses val="autoZero"/>
        <c:auto val="1"/>
        <c:lblAlgn val="ctr"/>
        <c:lblOffset val="100"/>
        <c:noMultiLvlLbl val="0"/>
      </c:catAx>
      <c:valAx>
        <c:axId val="12149964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21485568"/>
        <c:crosses val="autoZero"/>
        <c:crossBetween val="between"/>
      </c:valAx>
    </c:plotArea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990238798253184"/>
          <c:y val="1.6155836334727426E-2"/>
          <c:w val="0.48144316763949307"/>
          <c:h val="0.983844163665272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0.0">
                  <c:v>133772.70000000001</c:v>
                </c:pt>
                <c:pt idx="1">
                  <c:v>89157</c:v>
                </c:pt>
                <c:pt idx="2">
                  <c:v>68892.600000000006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4680960"/>
        <c:axId val="134682496"/>
        <c:axId val="0"/>
      </c:bar3DChart>
      <c:catAx>
        <c:axId val="134680960"/>
        <c:scaling>
          <c:orientation val="minMax"/>
        </c:scaling>
        <c:delete val="0"/>
        <c:axPos val="l"/>
        <c:majorTickMark val="none"/>
        <c:minorTickMark val="none"/>
        <c:tickLblPos val="nextTo"/>
        <c:crossAx val="134682496"/>
        <c:crosses val="autoZero"/>
        <c:auto val="1"/>
        <c:lblAlgn val="ctr"/>
        <c:lblOffset val="100"/>
        <c:noMultiLvlLbl val="0"/>
      </c:catAx>
      <c:valAx>
        <c:axId val="13468249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4680960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077406743166105"/>
          <c:y val="8.4800828077005522E-2"/>
          <c:w val="0.4871550467456478"/>
          <c:h val="0.853369602768642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  <c:pt idx="4">
                  <c:v>МБТ передаваемые бюджетам сельских поселений из бюджета муниципальных районов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6523</c:v>
                </c:pt>
                <c:pt idx="1">
                  <c:v>403.9</c:v>
                </c:pt>
                <c:pt idx="2">
                  <c:v>109111</c:v>
                </c:pt>
                <c:pt idx="3">
                  <c:v>320</c:v>
                </c:pt>
                <c:pt idx="4" formatCode="General">
                  <c:v>1828.8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  <c:pt idx="4">
                  <c:v>МБТ передаваемые бюджетам сельских поселений из бюджета муниципальных районов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.0">
                  <c:v>6492</c:v>
                </c:pt>
                <c:pt idx="1">
                  <c:v>443.8</c:v>
                </c:pt>
                <c:pt idx="2" formatCode="0.0">
                  <c:v>97111</c:v>
                </c:pt>
                <c:pt idx="3" formatCode="0.0">
                  <c:v>3047.1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  <c:pt idx="4">
                  <c:v>МБТ передаваемые бюджетам сельских поселений из бюджета муниципальных районов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.0">
                  <c:v>6813</c:v>
                </c:pt>
                <c:pt idx="1">
                  <c:v>493.4</c:v>
                </c:pt>
                <c:pt idx="2" formatCode="0.0">
                  <c:v>96117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690560"/>
        <c:axId val="118692096"/>
        <c:axId val="0"/>
      </c:bar3DChart>
      <c:catAx>
        <c:axId val="1186905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18692096"/>
        <c:crosses val="autoZero"/>
        <c:auto val="1"/>
        <c:lblAlgn val="ctr"/>
        <c:lblOffset val="100"/>
        <c:noMultiLvlLbl val="0"/>
      </c:catAx>
      <c:valAx>
        <c:axId val="11869209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18690560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t"/>
      <c:layout>
        <c:manualLayout>
          <c:xMode val="edge"/>
          <c:yMode val="edge"/>
          <c:x val="0.30594170092211981"/>
          <c:y val="0"/>
          <c:w val="0.40815856318994859"/>
          <c:h val="6.76168161660392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739099116491605E-2"/>
          <c:y val="8.1065188663247939E-2"/>
          <c:w val="0.8431957013883703"/>
          <c:h val="0.82394573117606817"/>
        </c:manualLayout>
      </c:layout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026499743756069E-2"/>
          <c:y val="9.2718489851843139E-2"/>
          <c:w val="0.8431957013883703"/>
          <c:h val="0.821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8030803477033017"/>
                  <c:y val="1.373184369139638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804035662704153"/>
                  <c:y val="0.438978065380010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6938713798825224E-2"/>
                  <c:y val="0.173214557570808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2950194154054568"/>
                  <c:y val="-0.10013757793632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300" baseline="0" dirty="0"/>
                      <a:t>культура, кинематография
</a:t>
                    </a:r>
                    <a:r>
                      <a:rPr lang="ru-RU" sz="1300" baseline="0" dirty="0" smtClean="0"/>
                      <a:t>37,62%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871126326465518"/>
                  <c:y val="4.119553107418914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solidFill>
                <a:schemeClr val="accent5">
                  <a:lumMod val="50000"/>
                </a:schemeClr>
              </a:solidFill>
            </c:spPr>
            <c:txPr>
              <a:bodyPr/>
              <a:lstStyle/>
              <a:p>
                <a:pPr>
                  <a:defRPr sz="130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13882.7</c:v>
                </c:pt>
                <c:pt idx="1">
                  <c:v>403.1</c:v>
                </c:pt>
                <c:pt idx="2">
                  <c:v>2426</c:v>
                </c:pt>
                <c:pt idx="3">
                  <c:v>44586</c:v>
                </c:pt>
                <c:pt idx="4">
                  <c:v>21275.9</c:v>
                </c:pt>
                <c:pt idx="5">
                  <c:v>16</c:v>
                </c:pt>
                <c:pt idx="6">
                  <c:v>50323</c:v>
                </c:pt>
                <c:pt idx="7">
                  <c:v>12</c:v>
                </c:pt>
                <c:pt idx="8">
                  <c:v>771</c:v>
                </c:pt>
                <c:pt idx="9">
                  <c:v>77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1880427637669888"/>
          <c:y val="4.1400558668084494E-2"/>
          <c:w val="0.88119572362330112"/>
          <c:h val="0.68296002825082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2102196978113545E-2"/>
                  <c:y val="-0.28948132747155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198996407806546E-2"/>
                  <c:y val="-0.243319393083308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13882,7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081870532903751E-2"/>
                  <c:y val="-0.17738227498531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6009702625637E-2"/>
                  <c:y val="-0.1505330756900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2023 год.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13509.4</c:v>
                </c:pt>
                <c:pt idx="1">
                  <c:v>13882.7</c:v>
                </c:pt>
                <c:pt idx="2" formatCode="General">
                  <c:v>15534.9</c:v>
                </c:pt>
                <c:pt idx="3">
                  <c:v>16203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год.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год.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19558912"/>
        <c:axId val="119223808"/>
        <c:axId val="0"/>
      </c:bar3DChart>
      <c:catAx>
        <c:axId val="1195589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119223808"/>
        <c:crosses val="autoZero"/>
        <c:auto val="1"/>
        <c:lblAlgn val="ctr"/>
        <c:lblOffset val="100"/>
        <c:noMultiLvlLbl val="0"/>
      </c:catAx>
      <c:valAx>
        <c:axId val="1192238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195589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67830469511695"/>
          <c:y val="2.9342023663314565E-2"/>
          <c:w val="0.88393151020603111"/>
          <c:h val="0.81644603678724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430515253484049E-2"/>
                  <c:y val="-1.684709492630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46550194987751E-3"/>
                  <c:y val="-2.527086347994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679301169926506E-3"/>
                  <c:y val="-3.930988816137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398445370476727E-2"/>
                  <c:y val="-2.246279323507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30730.9</c:v>
                </c:pt>
                <c:pt idx="1">
                  <c:v>50323</c:v>
                </c:pt>
                <c:pt idx="2">
                  <c:v>48424.4</c:v>
                </c:pt>
                <c:pt idx="3">
                  <c:v>48994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19485952"/>
        <c:axId val="119487488"/>
        <c:axId val="119413376"/>
      </c:bar3DChart>
      <c:catAx>
        <c:axId val="1194859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txPr>
          <a:bodyPr/>
          <a:lstStyle/>
          <a:p>
            <a:pPr>
              <a:defRPr sz="1800" baseline="0"/>
            </a:pPr>
            <a:endParaRPr lang="ru-RU"/>
          </a:p>
        </c:txPr>
        <c:crossAx val="119487488"/>
        <c:crosses val="autoZero"/>
        <c:auto val="1"/>
        <c:lblAlgn val="ctr"/>
        <c:lblOffset val="100"/>
        <c:noMultiLvlLbl val="0"/>
      </c:catAx>
      <c:valAx>
        <c:axId val="11948748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19485952"/>
        <c:crosses val="autoZero"/>
        <c:crossBetween val="between"/>
      </c:valAx>
      <c:serAx>
        <c:axId val="119413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19487488"/>
        <c:crosses val="autoZero"/>
      </c:serAx>
      <c:spPr>
        <a:noFill/>
        <a:ln w="25400">
          <a:solidFill>
            <a:srgbClr val="0070C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519345253108778"/>
          <c:y val="4.0516289214632573E-2"/>
          <c:w val="0.88631473121157611"/>
          <c:h val="0.748466972146870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>
                <c:manualLayout>
                  <c:x val="1.8089160331800778E-2"/>
                  <c:y val="-2.622413541400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611450414750975E-2"/>
                  <c:y val="-3.9336203121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89160331800778E-2"/>
                  <c:y val="-1.8356894789801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74300276500649E-2"/>
                  <c:y val="-2.88465489554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17339</c:v>
                </c:pt>
                <c:pt idx="1">
                  <c:v>44586</c:v>
                </c:pt>
                <c:pt idx="2">
                  <c:v>25819</c:v>
                </c:pt>
                <c:pt idx="3">
                  <c:v>27195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18592256"/>
        <c:axId val="118593792"/>
        <c:axId val="119624576"/>
      </c:bar3DChart>
      <c:catAx>
        <c:axId val="118592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118593792"/>
        <c:crosses val="autoZero"/>
        <c:auto val="1"/>
        <c:lblAlgn val="ctr"/>
        <c:lblOffset val="100"/>
        <c:noMultiLvlLbl val="0"/>
      </c:catAx>
      <c:valAx>
        <c:axId val="1185937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18592256"/>
        <c:crosses val="autoZero"/>
        <c:crossBetween val="between"/>
      </c:valAx>
      <c:serAx>
        <c:axId val="119624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18593792"/>
        <c:crosses val="autoZero"/>
      </c:ser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spPr>
              <a:solidFill>
                <a:schemeClr val="accent5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16802.3</c:v>
                </c:pt>
                <c:pt idx="1">
                  <c:v>21275.9</c:v>
                </c:pt>
                <c:pt idx="2" formatCode="General">
                  <c:v>27739.8</c:v>
                </c:pt>
                <c:pt idx="3" formatCode="General">
                  <c:v>18874.3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18431104"/>
        <c:axId val="118441088"/>
        <c:axId val="0"/>
      </c:bar3DChart>
      <c:catAx>
        <c:axId val="1184311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1370" baseline="0"/>
            </a:pPr>
            <a:endParaRPr lang="ru-RU"/>
          </a:p>
        </c:txPr>
        <c:crossAx val="118441088"/>
        <c:crosses val="autoZero"/>
        <c:auto val="1"/>
        <c:lblAlgn val="ctr"/>
        <c:lblOffset val="100"/>
        <c:noMultiLvlLbl val="0"/>
      </c:catAx>
      <c:valAx>
        <c:axId val="11844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843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60789826771384E-2"/>
          <c:y val="0.2676064838949519"/>
          <c:w val="0.87670547289617395"/>
          <c:h val="0.29479950945621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1224576"/>
        <c:axId val="121226368"/>
      </c:barChart>
      <c:catAx>
        <c:axId val="1212245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226368"/>
        <c:crosses val="autoZero"/>
        <c:auto val="1"/>
        <c:lblAlgn val="ctr"/>
        <c:lblOffset val="100"/>
        <c:noMultiLvlLbl val="0"/>
      </c:catAx>
      <c:valAx>
        <c:axId val="121226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122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0.81859</cdr:y>
    </cdr:from>
    <cdr:to>
      <cdr:x>0.80702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4126160"/>
          <a:ext cx="61206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A06F5DAE0DEC63D4B69F1256798D6EE7C915EEEF5C530FE9A16E7D809B34651AFD6E523F7449E46C8287304867D8EE1FF4AL4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37140"/>
            <a:ext cx="7533456" cy="5356156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ЖЕТ ДЛЯ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533" y="191683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1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56845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11417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ПОСЕЛЕНИЯ НА 2024ГОД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384432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5281691"/>
            <a:ext cx="38140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2025 И 2026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1" name="Picture 3" descr="C:\Users\76\Desktop\Бюджет\бюджет для граждан\ПРЕЗЕНТАЦИЯ\картинки\925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2" y="-395756"/>
            <a:ext cx="45719" cy="7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0"/>
            <a:ext cx="395726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БЮДЖЕТ ДЛЯ ГРАЖДАН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6093296"/>
            <a:ext cx="5357771" cy="5543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Решение Думы от 29.12.2023 № 85-НПА</a:t>
            </a:r>
            <a:endParaRPr lang="ru-RU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7141712"/>
              </p:ext>
            </p:extLst>
          </p:nvPr>
        </p:nvGraphicFramePr>
        <p:xfrm>
          <a:off x="251520" y="692697"/>
          <a:ext cx="8712968" cy="616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62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133772,7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123284,9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120287,4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15586,0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16864,0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118186,7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107093,9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103423,4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133772,7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123284,9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120287,4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13882,7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15534,9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16203,0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483,4</a:t>
                      </a:r>
                      <a:endParaRPr lang="ru-RU" sz="1400" dirty="0"/>
                    </a:p>
                  </a:txBody>
                  <a:tcPr/>
                </a:tc>
              </a:tr>
              <a:tr h="5135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2426,0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2183,0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44586,0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25819,0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27195,0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21275,9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27739,8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18874,3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50323,0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48424,4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48994,0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2994,9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5989,7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8928991" cy="507499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оходы от использования имущества;             - доходы от оказания платных услуг (работ) и компенсации затрат;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доходы от продажи материальных и нематериальных активов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поступления от других бюджетов (межбюджетные трансферты) (кроме налоговых и неналоговых доходов)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864096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СТРУКТУРА ОСНОВНЫХ НАЛОГОВЫХ ДОХОДОВ БЮДЖЕТА УСТЬ-НИЦИНСКОГО СЕЛЬСКОГО ПОСЕЛЕНИЯ НА 2024 ГОД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27584" y="4538902"/>
            <a:ext cx="2699804" cy="152499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Акцизы по подакцизным товарам (продукции) –               11 992,0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55576" y="1340768"/>
            <a:ext cx="2520280" cy="164804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доходы физических лиц – 456,0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24128" y="4581128"/>
            <a:ext cx="2737296" cy="144054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имущество физических лиц –                   1 072,0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24128" y="1196752"/>
            <a:ext cx="2469976" cy="160924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–                1867,0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Выноска со стрелками влево/вправо 16"/>
          <p:cNvSpPr/>
          <p:nvPr/>
        </p:nvSpPr>
        <p:spPr>
          <a:xfrm>
            <a:off x="2771800" y="2541434"/>
            <a:ext cx="3470188" cy="1775135"/>
          </a:xfrm>
          <a:prstGeom prst="left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 –                        15 387,0тыс.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86409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</a:rPr>
              <a:t>СТРУКТУРА ОСНОВНЫХ НЕНАЛОГОВЫХ ДОХОДОВ БЮДЖЕТА УСТЬ-НИЦИНСКОГО СЕЛЬСКОГО ПОСЕЛЕНИЯ НА 2024 ГОД </a:t>
            </a:r>
            <a:endParaRPr lang="ru-RU" sz="1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484784"/>
            <a:ext cx="7272808" cy="4482832"/>
          </a:xfrm>
        </p:spPr>
        <p:txBody>
          <a:bodyPr>
            <a:normAutofit/>
          </a:bodyPr>
          <a:lstStyle/>
          <a:p>
            <a:pPr lvl="4"/>
            <a:r>
              <a:rPr lang="ru-RU" sz="1800" dirty="0" smtClean="0">
                <a:solidFill>
                  <a:srgbClr val="FF0000"/>
                </a:solidFill>
              </a:rPr>
              <a:t>Неналоговые доходы – 199,0 тыс. рублей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827584" y="2132856"/>
            <a:ext cx="2955445" cy="1850504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оказания платных услуг (работ) – 46,0 тыс. рублей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788024" y="2632472"/>
            <a:ext cx="3888432" cy="3218656"/>
          </a:xfrm>
          <a:prstGeom prst="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ИСПОЛЬЗОВАНИЯ ИМУЩЕСТВА, НАХОДЯЩЕГОСЯ В МУНИЦИПАЛЬНОЙ СОБСТВЕННОСТИ – 153,0 ТЫС. РУБЛЕЙ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827584" y="4241800"/>
            <a:ext cx="3672408" cy="2376264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ПРОДАЖИ ЗЕМЕЛЬНЫХ УЧАСТКОВ, НАХОДЯЩИХСЯ В СОБСТВЕННОСТИ СЕЛЬСКОГО ПОСЕЛЕНИЯ – 0,0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1070646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467544" y="116632"/>
            <a:ext cx="8352928" cy="936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СТРУКТУРА НАЛОГОВЫХ И НЕНАЛОГОВЫХ ДОХОДОВ БЮДЖЕТА УСТЬ-НИЦИНСКОГО СЕЛЬСКОГО ПОСЕЛЕНИЯ 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82262139"/>
              </p:ext>
            </p:extLst>
          </p:nvPr>
        </p:nvGraphicFramePr>
        <p:xfrm>
          <a:off x="1" y="404665"/>
          <a:ext cx="9252519" cy="7511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19"/>
                <a:gridCol w="1080120"/>
                <a:gridCol w="1008112"/>
                <a:gridCol w="1080120"/>
                <a:gridCol w="1152128"/>
                <a:gridCol w="1080120"/>
              </a:tblGrid>
              <a:tr h="3211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98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14167,9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14956,0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15586,0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16191,0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16864,0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21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398,5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456,0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515,0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525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10679,8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11268,0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11992,0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12472,0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12971,0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248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Налог, взимаемый с налогоплательщиков, применяющих упрощенную систему налогообложения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5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817,7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1072,0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1133,0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1233,0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5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2102,5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2085,0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706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98,7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38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оказания платных услуг (работ)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и компенсации затрат государства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45,7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31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540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денежных взысканий (штрафов), поступающих в счет погашения задолженности, образовавшейся до 1 января 2020 года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47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69047,6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68953,3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118186,7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107093,9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103423,4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53271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83215,5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83909,3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133772,7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123284,9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120287,4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581128"/>
            <a:ext cx="22322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0"/>
            <a:ext cx="856895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СТРУКТУРА БЕЗВОЗМЕЗДНЫХ ПОСТУПЛЕНИЙ В БЮДЖЕТ УСТЬ-НИЦИНСКОГО СЕЛЬСКОГО ПОСЕЛЕНИЯ, </a:t>
            </a:r>
            <a:r>
              <a:rPr lang="ru-RU" b="1" i="1" dirty="0" smtClean="0">
                <a:latin typeface="Arial Black" panose="020B0A04020102020204" pitchFamily="34" charset="0"/>
              </a:rPr>
              <a:t>тыс. рублей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4322082"/>
              </p:ext>
            </p:extLst>
          </p:nvPr>
        </p:nvGraphicFramePr>
        <p:xfrm>
          <a:off x="539552" y="1628800"/>
          <a:ext cx="6336704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5"/>
            <a:ext cx="8928992" cy="532859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556792"/>
            <a:ext cx="3456384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13 882,7тыс.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403,1тыс.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2 426,0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44 586,0тыс.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21 275,9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563888" y="2724828"/>
            <a:ext cx="2972197" cy="184039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                                                         133 772,7 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16,0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564904"/>
            <a:ext cx="2772816" cy="1008112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50 323,0тыс.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3645025"/>
            <a:ext cx="2772816" cy="90429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92069" y="4725144"/>
            <a:ext cx="2644427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771,0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УСТЬ-НИЦИНСКОГО СЕЛЬСКОГО ПОСЕЛЕНИЯ НА 2024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24129" y="5885656"/>
            <a:ext cx="3210702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77,0 тыс. руб.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УСТЬ-НИЦИНСКОГО СЕЛЬСКОГО ПОСЕЛЕНИЯ НА 2024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2003989"/>
              </p:ext>
            </p:extLst>
          </p:nvPr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94383133"/>
              </p:ext>
            </p:extLst>
          </p:nvPr>
        </p:nvGraphicFramePr>
        <p:xfrm>
          <a:off x="107504" y="1899121"/>
          <a:ext cx="89289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005" y="12527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Наибольшую долю в расходах бюджета на 2024 год составляют расходы по разделам: культура, кинематография – 37,62 %, национальная экономика – 33,33 %, жилищно-коммунальное хозяйство – 15,90% </a:t>
            </a:r>
            <a:r>
              <a:rPr lang="ru-RU" sz="1200" dirty="0"/>
              <a:t>общегосударственные вопросы – </a:t>
            </a:r>
            <a:r>
              <a:rPr lang="ru-RU" sz="1200" dirty="0" smtClean="0"/>
              <a:t>10,38%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84776" cy="936104"/>
          </a:xfrm>
        </p:spPr>
        <p:txBody>
          <a:bodyPr/>
          <a:lstStyle/>
          <a:p>
            <a:pPr lvl="1"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2630741"/>
              </p:ext>
            </p:extLst>
          </p:nvPr>
        </p:nvGraphicFramePr>
        <p:xfrm>
          <a:off x="197768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44624"/>
            <a:ext cx="9036496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                              0100 «ОБЩЕГОСУДАРСТВЕННЫЕ ВОПРОСЫ»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03093" y="989997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0145" y="4149080"/>
            <a:ext cx="7992887" cy="9650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государства и местного </a:t>
            </a:r>
            <a:r>
              <a:rPr lang="ru-RU" dirty="0"/>
              <a:t>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0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549178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565" y="1964431"/>
            <a:ext cx="4356484" cy="14243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80145" y="1124744"/>
            <a:ext cx="3672408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9544" y="1988840"/>
            <a:ext cx="4104456" cy="13999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27576" y="1053113"/>
            <a:ext cx="3528392" cy="6476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" y="5270975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57015" y="528436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165304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2321931"/>
              </p:ext>
            </p:extLst>
          </p:nvPr>
        </p:nvGraphicFramePr>
        <p:xfrm>
          <a:off x="251520" y="1628800"/>
          <a:ext cx="8496944" cy="45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35472" y="123363"/>
            <a:ext cx="8208912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0800 «КУЛЬТУРА, КИНЕМАТОГРАФИЯ»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1918817"/>
              </p:ext>
            </p:extLst>
          </p:nvPr>
        </p:nvGraphicFramePr>
        <p:xfrm>
          <a:off x="251520" y="1700808"/>
          <a:ext cx="8424935" cy="48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7992888" cy="11772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0400 «НАЦИОНАЛЬНАЯ ЭКОНОМИКА»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1653"/>
            <a:ext cx="6902152" cy="7200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2784861"/>
              </p:ext>
            </p:extLst>
          </p:nvPr>
        </p:nvGraphicFramePr>
        <p:xfrm>
          <a:off x="1115616" y="1575296"/>
          <a:ext cx="7056784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11560" y="260648"/>
            <a:ext cx="8208912" cy="12961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РАСХОДЫ БЮДЖЕТА УСТЬ-НИЦИНСКОГО СЕЛЬСКОГО ПОСЕЛЕНИЯ ПО РАЗДЕЛУ 0500 «ЖИЛИЩНО-КОММУНАЛЬНОЕ ХОЗЯЙСТВО»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59046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914400" lvl="3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БЮДЖЕТ УСТЬ-НИЦИНСКОГО СЕЛЬСКОГО ПОСЕЛЕНИЯ НА 2024 ГОД СФОРМИРОВАН В РАМКАХ ОДНОЙ МУНИЦИПАЛЬНОЙ ПРОГРАММЫ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2400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2023 – 2028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НЕПРОГРАММНЫЕ НАПРАВЛЕНИЯ ДЕЯТЕЛЬНОСТИ</a:t>
            </a:r>
          </a:p>
          <a:p>
            <a:pPr algn="ctr"/>
            <a:r>
              <a:rPr lang="ru-RU" b="1" dirty="0" smtClean="0"/>
              <a:t>3 687,3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НАПРАВЛЕНИЯ ДЕЯТЕЛЬНОСТИ</a:t>
            </a:r>
          </a:p>
          <a:p>
            <a:pPr algn="ctr"/>
            <a:r>
              <a:rPr lang="ru-RU" b="1" dirty="0" smtClean="0"/>
              <a:t>130 085,4 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62336"/>
            <a:ext cx="712879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2024 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Подпрограмма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«Общегосударственные вопросы </a:t>
            </a:r>
            <a:r>
              <a:rPr lang="ru-RU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b="1" i="1" dirty="0" smtClean="0">
                <a:solidFill>
                  <a:srgbClr val="FFFF00"/>
                </a:solidFill>
              </a:rPr>
              <a:t> сельского поселения»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10 242,4тыс. руб.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7 296,6тыс.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623320"/>
            <a:ext cx="1584176" cy="11304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Материально-техническое обеспечение ОМСУ –                      1112,0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121058"/>
            <a:ext cx="1656184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профессиональной подготовки, переподготовки и повышения квалификации муниципальных  служащих –                 25,0 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63705" y="4143731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 -             1 352,6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2373" y="2121058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77,0 тыс. руб.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2660" y="3861048"/>
            <a:ext cx="1828800" cy="1404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судебных </a:t>
            </a:r>
            <a:r>
              <a:rPr lang="ru-RU" sz="1200" dirty="0" err="1" smtClean="0"/>
              <a:t>актовпо</a:t>
            </a:r>
            <a:r>
              <a:rPr lang="ru-RU" sz="1200" dirty="0" smtClean="0"/>
              <a:t> искам к </a:t>
            </a:r>
            <a:r>
              <a:rPr lang="ru-RU" sz="1200" dirty="0" err="1" smtClean="0"/>
              <a:t>Усть-Ницинскому</a:t>
            </a:r>
            <a:r>
              <a:rPr lang="ru-RU" sz="1200" dirty="0" smtClean="0"/>
              <a:t> сельскому поселению –            150,0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9,0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15,0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188532"/>
            <a:ext cx="2160240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Прочие выплаты по обязательствам муниципального образования   -                         200,0 тыс. руб.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522" y="5489240"/>
            <a:ext cx="5090286" cy="1252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РФ, проживающих на территории сельского поселения, профилактику межнациональных (межэтнических) конфликтов   - </a:t>
            </a:r>
          </a:p>
          <a:p>
            <a:pPr algn="ctr"/>
            <a:r>
              <a:rPr lang="ru-RU" sz="1200" dirty="0" smtClean="0"/>
              <a:t>5,0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5487692"/>
            <a:ext cx="2952328" cy="12536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правонарушениях- 0,2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5445224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403,1 тыс. рублей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4013572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комиссириаты</a:t>
            </a:r>
            <a:r>
              <a:rPr lang="ru-RU" dirty="0" smtClean="0"/>
              <a:t>                                   – 403,1 тыс. 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2024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544" y="2709011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412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2024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 ПО НАЦИОНАЛЬНОЙ БЕЗОПАСНОСТИ 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2 426,0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960346"/>
            <a:ext cx="2304256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           2 390,0 тыс. руб.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221673" y="2421236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3068960"/>
            <a:ext cx="2304256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Страхование и услуги ДНД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36,0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1" y="4437112"/>
            <a:ext cx="4680521" cy="22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544020"/>
            <a:ext cx="1997967" cy="13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0"/>
            <a:ext cx="7632848" cy="1268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2024 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319901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4857564"/>
            <a:ext cx="2232248" cy="18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-13120" y="1001700"/>
            <a:ext cx="2640903" cy="18436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Подпрограмма «Обеспечение безопасности жизнедеятельности населения на территории </a:t>
            </a:r>
            <a:r>
              <a:rPr lang="ru-RU" sz="1400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sz="1400" dirty="0" smtClean="0">
                <a:solidFill>
                  <a:srgbClr val="FFFF00"/>
                </a:solidFill>
              </a:rPr>
              <a:t> сельского поселения» -                  281,0 тыс. руб.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278" y="1052736"/>
            <a:ext cx="3243930" cy="1079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Подпрограмма «Развитие транспорта и дорожного хозяйства на территории </a:t>
            </a:r>
            <a:r>
              <a:rPr lang="ru-RU" sz="1400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sz="1400" dirty="0" smtClean="0">
                <a:solidFill>
                  <a:srgbClr val="FFFF00"/>
                </a:solidFill>
              </a:rPr>
              <a:t> сельского поселения» -                     44 188,0тыс. руб.        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908720"/>
            <a:ext cx="2455167" cy="2029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Подпрограмма «Развитие земельных и имущественных отношений </a:t>
            </a:r>
            <a:r>
              <a:rPr lang="ru-RU" sz="1400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sz="1400" dirty="0" smtClean="0">
                <a:solidFill>
                  <a:srgbClr val="FFFF00"/>
                </a:solidFill>
              </a:rPr>
              <a:t> сельского поселения»-                147,0 тыс. руб.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923" y="3360409"/>
            <a:ext cx="2060600" cy="1353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</a:t>
            </a:r>
          </a:p>
          <a:p>
            <a:pPr algn="ctr"/>
            <a:r>
              <a:rPr lang="ru-RU" sz="1400" dirty="0" smtClean="0"/>
              <a:t> 281,0 тыс. руб.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00142"/>
            <a:ext cx="2736304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32240" y="3261630"/>
            <a:ext cx="2411761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землеустройству и землепользованию –              117,0 тыс. руб.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35776" y="2420888"/>
            <a:ext cx="2784583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лодочной переправы –                                172,0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07887" y="3261630"/>
            <a:ext cx="3240360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 местного значения  - </a:t>
            </a:r>
          </a:p>
          <a:p>
            <a:pPr algn="ctr"/>
            <a:r>
              <a:rPr lang="ru-RU" sz="1400" dirty="0" smtClean="0"/>
              <a:t>19 666,0тыс.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58581" y="427263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12 004,0 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990070" y="5114109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Обустройство транспортной инфраструктурой ЗУ для ИС граждан –                                           12 346,0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293095"/>
            <a:ext cx="2627783" cy="936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30,0 тыс. руб.</a:t>
            </a:r>
            <a:endParaRPr lang="ru-RU" sz="1030" dirty="0"/>
          </a:p>
        </p:txBody>
      </p:sp>
      <p:cxnSp>
        <p:nvCxnSpPr>
          <p:cNvPr id="19" name="Прямая со стрелкой 18"/>
          <p:cNvCxnSpPr>
            <a:stCxn id="7" idx="2"/>
            <a:endCxn id="12" idx="0"/>
          </p:cNvCxnSpPr>
          <p:nvPr/>
        </p:nvCxnSpPr>
        <p:spPr>
          <a:xfrm flipH="1">
            <a:off x="1276223" y="2845308"/>
            <a:ext cx="31109" cy="515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44008" y="2131780"/>
            <a:ext cx="72008" cy="28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99722" y="2938288"/>
            <a:ext cx="0" cy="336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32252"/>
            <a:ext cx="2447764" cy="1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0"/>
            <a:ext cx="8568952" cy="9807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2024 ГОД ПО ЖИЛИЩНО-КОММУНАЛЬНОМУ ХОЗЯЙСТВУ</a:t>
            </a:r>
            <a:endParaRPr lang="ru-RU" sz="2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052737"/>
            <a:ext cx="8496943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21 275,9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0363" y="2119990"/>
            <a:ext cx="4054872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266,0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3292017"/>
            <a:ext cx="1800199" cy="17931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кап. ремонту муниципального жилищного фонда </a:t>
            </a:r>
            <a:r>
              <a:rPr lang="ru-RU" sz="1600" dirty="0" smtClean="0"/>
              <a:t>260,0 тыс. руб.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309101" y="2200086"/>
            <a:ext cx="3872805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5 710,0,0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05235" y="2038414"/>
            <a:ext cx="1388740" cy="9714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работы  – </a:t>
            </a:r>
          </a:p>
          <a:p>
            <a:pPr algn="ctr"/>
            <a:r>
              <a:rPr lang="ru-RU" sz="1400" dirty="0" smtClean="0"/>
              <a:t>48,0 тыс. руб.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44751" y="3167118"/>
            <a:ext cx="1467609" cy="13420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                труб для ремонта тепловой трассы                  500,0 тыс. руб.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23659" y="3258915"/>
            <a:ext cx="1185043" cy="82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насоса– 60,0 тыс. руб.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1007676" y="3009817"/>
            <a:ext cx="323964" cy="345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stCxn id="5" idx="4"/>
            <a:endCxn id="18" idx="0"/>
          </p:cNvCxnSpPr>
          <p:nvPr/>
        </p:nvCxnSpPr>
        <p:spPr>
          <a:xfrm flipH="1">
            <a:off x="7078556" y="3089913"/>
            <a:ext cx="166948" cy="7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8586156" y="2919230"/>
            <a:ext cx="222747" cy="37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V="1">
            <a:off x="5932064" y="3003982"/>
            <a:ext cx="217691" cy="49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19.img.avito.st/640x480/482712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14" y="5247224"/>
            <a:ext cx="2476429" cy="16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kr36.ru/uploads/a7b7e73a79058909860fca2748caea5138f587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2" y="5420132"/>
            <a:ext cx="2835959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375748" y="3225817"/>
            <a:ext cx="1512168" cy="17153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малоимущих граждан  жилыми помещениями по договорам соц. найма-           6,0 тыс. руб.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>
            <a:stCxn id="8" idx="4"/>
            <a:endCxn id="23" idx="0"/>
          </p:cNvCxnSpPr>
          <p:nvPr/>
        </p:nvCxnSpPr>
        <p:spPr>
          <a:xfrm>
            <a:off x="2277799" y="3009817"/>
            <a:ext cx="854033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процесс 34"/>
          <p:cNvSpPr/>
          <p:nvPr/>
        </p:nvSpPr>
        <p:spPr>
          <a:xfrm>
            <a:off x="4305235" y="3076032"/>
            <a:ext cx="1626830" cy="1289071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Актуализация схем по теплоснабжению и водоснабжению – </a:t>
            </a:r>
            <a:r>
              <a:rPr lang="ru-RU" sz="1400" dirty="0"/>
              <a:t>9</a:t>
            </a:r>
            <a:r>
              <a:rPr lang="ru-RU" sz="1400" dirty="0" smtClean="0"/>
              <a:t>0,0 тыс. руб.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05235" y="4581128"/>
            <a:ext cx="458724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и установка водогрейных котлов в угольную котельную </a:t>
            </a:r>
            <a:r>
              <a:rPr lang="ru-RU" sz="1400" dirty="0"/>
              <a:t>модернизация водоочистки воды </a:t>
            </a:r>
            <a:r>
              <a:rPr lang="ru-RU" sz="1400" dirty="0" smtClean="0"/>
              <a:t>с. </a:t>
            </a:r>
            <a:r>
              <a:rPr lang="ru-RU" sz="1400" dirty="0" err="1" smtClean="0"/>
              <a:t>Краснослободское</a:t>
            </a:r>
            <a:r>
              <a:rPr lang="ru-RU" sz="1400" dirty="0" smtClean="0"/>
              <a:t> –                                                 5012,0 тыс. рублей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6040909" y="3009817"/>
            <a:ext cx="192543" cy="1571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04060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9517" y="44624"/>
            <a:ext cx="4786977" cy="9329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Благоустройство –                      15 299,9тыс. руб.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49" y="1195450"/>
            <a:ext cx="2267991" cy="15580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и оплата за потребленную электроэнергию, за подвоз воды                 530,0 тыс. руб.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695" y="2770861"/>
            <a:ext cx="2347310" cy="13062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мемориала посвященного героям Вов, ремонт памятника посвященного П.С. </a:t>
            </a:r>
            <a:r>
              <a:rPr lang="ru-RU" sz="1400" dirty="0" err="1" smtClean="0"/>
              <a:t>Шанаурину</a:t>
            </a:r>
            <a:r>
              <a:rPr lang="ru-RU" sz="1400" dirty="0" smtClean="0"/>
              <a:t> -</a:t>
            </a:r>
          </a:p>
          <a:p>
            <a:pPr algn="ctr"/>
            <a:r>
              <a:rPr lang="ru-RU" sz="1400" dirty="0" smtClean="0"/>
              <a:t>1 331,0 тыс. руб.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4624"/>
            <a:ext cx="3329236" cy="10612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             100,0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2341" y="1105879"/>
            <a:ext cx="2581023" cy="9137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и побелка обелисков, памятников  к 9 Мая                                              150,0 тыс. руб.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761" y="4149080"/>
            <a:ext cx="2826637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Обкашивание</a:t>
            </a:r>
            <a:r>
              <a:rPr lang="ru-RU" sz="1400" dirty="0" smtClean="0"/>
              <a:t> территорий населенных  пунктов, парков –                 300,0 тыс. 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849" y="5021310"/>
            <a:ext cx="2959986" cy="711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Уличное освещение населенных пунктов поселения–                                          3 682,0 тыс. руб.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917" y="5805264"/>
            <a:ext cx="293432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          100,0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83465" y="2927486"/>
            <a:ext cx="2625518" cy="102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</a:t>
            </a:r>
          </a:p>
          <a:p>
            <a:pPr algn="ctr"/>
            <a:r>
              <a:rPr lang="ru-RU" sz="1400" dirty="0" smtClean="0"/>
              <a:t>13,0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83465" y="3953600"/>
            <a:ext cx="2758777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Создание и содержание контейнерных площадок–                         1828,8 тыс. руб.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187700" y="908720"/>
            <a:ext cx="287956" cy="38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60964" y="1294929"/>
            <a:ext cx="702078" cy="40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5013176"/>
            <a:ext cx="3552417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9704"/>
            <a:ext cx="2555776" cy="1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03847" y="3869183"/>
            <a:ext cx="3047847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МКУ «Управление благоустройства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и содержание кладбищ -                                        6 530,0тыс. руб.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2341" y="2040276"/>
            <a:ext cx="2420139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Строительство и обустройство колодцев -  220,0 тыс. рублей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2003" y="44624"/>
            <a:ext cx="1364856" cy="9329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работы – 515,1 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5"/>
            <a:ext cx="6656527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8136904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Утверждение </a:t>
            </a:r>
            <a:r>
              <a:rPr lang="ru-RU" sz="2800" dirty="0">
                <a:latin typeface="Bookman Old Style" panose="02050604050505020204" pitchFamily="18" charset="0"/>
              </a:rPr>
              <a:t>бюджета на очередной год и плановый </a:t>
            </a:r>
            <a:r>
              <a:rPr lang="ru-RU" sz="2800" dirty="0" smtClean="0">
                <a:latin typeface="Bookman Old Style" panose="02050604050505020204" pitchFamily="18" charset="0"/>
              </a:rPr>
              <a:t>период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Ежеквартальное исполнение бюджета в текущем году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Формирование отчета об исполнении бюджета за предыдущий год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Утверждение отчета об исполнении бюджета за предыдущий год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Составление проекта </a:t>
            </a:r>
            <a:r>
              <a:rPr lang="ru-RU" sz="2800" dirty="0">
                <a:latin typeface="Bookman Old Style" panose="02050604050505020204" pitchFamily="18" charset="0"/>
              </a:rPr>
              <a:t>бюджета на очередной год и плановый период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Рассмотрение проекта бюджета на очередной год и плановый период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60648"/>
            <a:ext cx="80648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Бюджетный процесс – ежегодное формирование и исполнение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3966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2024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16,0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416823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16,0 тыс. руб.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149080"/>
            <a:ext cx="471896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C:\Users\76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936104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989" y="1567425"/>
            <a:ext cx="2626822" cy="18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7269" y="108926"/>
            <a:ext cx="7920880" cy="9460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2024 ГОД ПО 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  -                                  </a:t>
            </a:r>
          </a:p>
          <a:p>
            <a:pPr algn="ctr"/>
            <a:r>
              <a:rPr lang="ru-RU" dirty="0" smtClean="0"/>
              <a:t>   50 323,0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150115"/>
            <a:ext cx="2736304" cy="10628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Модернизация библиотек в части комплектования книжных фондов –          200,0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00" y="2487960"/>
            <a:ext cx="2160240" cy="18722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34 286,7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04789"/>
            <a:ext cx="3312368" cy="1204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6 539,3 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DSCN7673(1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1"/>
            <a:ext cx="3536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76\Desktop\DSCN5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2" y="4540200"/>
            <a:ext cx="3168352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20161202_1347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200"/>
            <a:ext cx="2592288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DSCN12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0170"/>
            <a:ext cx="3563888" cy="23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33037" y="3304789"/>
            <a:ext cx="2448272" cy="9883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</a:t>
            </a:r>
            <a:r>
              <a:rPr lang="ru-RU" sz="1600" dirty="0" err="1" smtClean="0"/>
              <a:t>Липчинского</a:t>
            </a:r>
            <a:r>
              <a:rPr lang="ru-RU" sz="1600" dirty="0" smtClean="0"/>
              <a:t> ДК -                                    9 297,0 тыс. руб.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2024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18 812,23 рублей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ТЕРРИТОРИИ УСТЬ-НИЦИНСКОГО СЕЛЬСКОГО ПОСЕЛЕНИЯ ФУНКЦИОНИРУЕТ: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клубов,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4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793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DSCN329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20280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801844" cy="520156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2024 ГОД ПО СОЦИАЛЬНОЙ ПОЛИТИКЕ -                                                                             12,0 ТЫС. РУБ.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412776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</a:t>
            </a:r>
            <a:r>
              <a:rPr lang="ru-RU" dirty="0" err="1" smtClean="0"/>
              <a:t>Усть-Ницинском</a:t>
            </a:r>
            <a:r>
              <a:rPr lang="ru-RU" dirty="0" smtClean="0"/>
              <a:t> сельском поселении» - 12,0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04368"/>
            <a:ext cx="3744416" cy="18682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дня инвалидов –                                        12,0  тыс. руб.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Бюджет\бюджет для граждан\ПРЕЗЕНТАЦИЯ\картинки\Общество инвалидов и ветеранов\77 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331236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2024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2162" y="1458723"/>
            <a:ext cx="6048672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сельского поселения» -                                                 771,0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481" y="2924944"/>
            <a:ext cx="3375045" cy="14311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145,0 тыс. руб.</a:t>
            </a:r>
            <a:endParaRPr lang="ru-RU" dirty="0"/>
          </a:p>
        </p:txBody>
      </p:sp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17" y="1736812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Бюджет\бюджет для граждан\ПРЕЗЕНТАЦИЯ\картинки\UOyyIuIAUEsUUEsEUAIs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0" y="4572165"/>
            <a:ext cx="3817354" cy="202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6\Desktop\Бюджет\бюджет для граждан\ПРЕЗЕНТАЦИЯ\картинки\Дом культуры\дети играют в Д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58403"/>
            <a:ext cx="3096344" cy="20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65984" y="2924945"/>
            <a:ext cx="2304256" cy="14311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спортинвентаря   - 60,0 тыс. руб.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3717032"/>
            <a:ext cx="1706488" cy="28803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Создание спортивной площадки (оснащение спортивным оборудованием) для занятий уличной гимнастикой   - 566,0 тыс. руб.</a:t>
            </a:r>
            <a:endParaRPr lang="ru-RU" sz="1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950024" y="2682859"/>
            <a:ext cx="1367573" cy="1418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ИНФОРМАЦИЯ ОБ ОБЪЕМЕ МУНИЦИПАЛЬНОГО ДОЛГА УСТЬ-НИЦИНСКОГО СЕЛЬСКОГО ПОСЕЛЕНИЯ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8137928"/>
              </p:ext>
            </p:extLst>
          </p:nvPr>
        </p:nvGraphicFramePr>
        <p:xfrm>
          <a:off x="467544" y="1628799"/>
          <a:ext cx="8424936" cy="475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656184"/>
                <a:gridCol w="1440160"/>
                <a:gridCol w="1296144"/>
                <a:gridCol w="1584176"/>
              </a:tblGrid>
              <a:tr h="216025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поступило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погашено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459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Объем муниципального долга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732,6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6633,0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7365,6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4628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В том числе: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100657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Обязательства по муниципальной гарантии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732,6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6633,0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7365,6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1089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88159056"/>
              </p:ext>
            </p:extLst>
          </p:nvPr>
        </p:nvGraphicFramePr>
        <p:xfrm>
          <a:off x="755576" y="4725144"/>
          <a:ext cx="748883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8172805"/>
              </p:ext>
            </p:extLst>
          </p:nvPr>
        </p:nvGraphicFramePr>
        <p:xfrm>
          <a:off x="107504" y="1698772"/>
          <a:ext cx="8856984" cy="504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693"/>
                <a:gridCol w="2118729"/>
                <a:gridCol w="2008741"/>
                <a:gridCol w="1992821"/>
              </a:tblGrid>
              <a:tr h="9020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                               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96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133 772,7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89 157,0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68 892,6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27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200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15 586,0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8 094,0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5 962,0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1669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118 186,7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81 063,0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62 930,6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133 772,7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89 157,0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68 892,6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88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07504" y="44624"/>
            <a:ext cx="8928992" cy="1512168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СРАВНИТЕЛЬНЫЙ АНАЛИЗ БЮДЖЕТА                            УСТЬ-НИЦИНСКОГО СЕЛЬСКОГО ПОСЕЛЕНИЯ С ДРУГИМИ МУНИЦИПАЛЬНЫМИ ОБРАЗОВАНИЯМИ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2024 ГОД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960928"/>
              </p:ext>
            </p:extLst>
          </p:nvPr>
        </p:nvGraphicFramePr>
        <p:xfrm>
          <a:off x="539552" y="1988840"/>
          <a:ext cx="8280920" cy="462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07504" y="116632"/>
            <a:ext cx="8928992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ДОХОДНОЙ ЧАСТИ БЮДЖЕТА УСТЬ-НИЦИНСКОГО СЕЛЬСКОГО ПОСЕЛЕНИЯ С ДОХОДАМИ ДРУГИХ МУНИЦИПАЛЬНЫХ ОБРАЗОВАНИЙ                      НА 2023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8574254"/>
              </p:ext>
            </p:extLst>
          </p:nvPr>
        </p:nvGraphicFramePr>
        <p:xfrm>
          <a:off x="827584" y="1772816"/>
          <a:ext cx="7488832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79512" y="44624"/>
            <a:ext cx="8856984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РАСХОДНОЙ ЧАСТИ БЮДЖЕТА УСТЬ-НИЦИНСКОГО СЕЛЬСКОГО ПОСЕЛЕНИЯ С РАСХОДНОЙ ЧАСТЬЮ ДРУГИХ МУНИЦИПАЛЬНЫХ ОБРАЗОВАНИЙ НА 2023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</a:t>
            </a:r>
            <a:r>
              <a:rPr lang="ru-RU" sz="2000" i="1" dirty="0" err="1" smtClean="0"/>
              <a:t>Усть-Ницинского</a:t>
            </a:r>
            <a:r>
              <a:rPr lang="ru-RU" sz="2000" i="1" dirty="0" smtClean="0"/>
              <a:t> сельского поселения</a:t>
            </a:r>
          </a:p>
          <a:p>
            <a:pPr algn="ctr"/>
            <a:r>
              <a:rPr lang="ru-RU" sz="2000" i="1" dirty="0" smtClean="0"/>
              <a:t>623943,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</a:t>
            </a:r>
            <a:r>
              <a:rPr lang="ru-RU" sz="2000" i="1" dirty="0" err="1" smtClean="0"/>
              <a:t>Усть-Ницинское</a:t>
            </a:r>
            <a:r>
              <a:rPr lang="ru-RU" sz="2000" i="1" dirty="0" smtClean="0"/>
              <a:t>, ул. </a:t>
            </a:r>
            <a:r>
              <a:rPr lang="ru-RU" sz="2000" i="1" dirty="0" err="1" smtClean="0"/>
              <a:t>Шанаурина</a:t>
            </a:r>
            <a:r>
              <a:rPr lang="ru-RU" sz="2000" i="1" dirty="0" smtClean="0"/>
              <a:t>, 34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(343)6127845,          (343)6127843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ustniza@yandex.ru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76\Desktop\ПРЕЗЕНТАЦИЯ\картинки\5901b2f959e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484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62jfpo-m4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6\Desktop\DSC06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9248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019071" cy="72008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8136904" cy="5040560"/>
          </a:xfrm>
        </p:spPr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3568" y="0"/>
            <a:ext cx="8208912" cy="11247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ОСНОВНЫЕ ЭТАПЫ СОСТАВЛЕНИЯ И УТВЕРЖДЕНИЯ БЮДЖЕТА СЕЛЬСКОГО ПОСЕЛЕНИЯ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83569" y="1628800"/>
            <a:ext cx="2592288" cy="9144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0301" y="980728"/>
            <a:ext cx="5510171" cy="19442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/>
              <a:t>Составление проекта бюджета сельского поселения на очередной финансовый год и плановый период (очередной финансовый год)  принимается Администрацией в форме постановления, регламентирующего сроки и процедуры разработки проекта бюджета сельского поселения,  порядок работы над иными документами и материалами, обязательными для направления в Думу сельского поселения одновременно с проектом бюджета сельского поселения</a:t>
            </a:r>
            <a:r>
              <a:rPr lang="ru-RU" sz="1200" b="1" dirty="0" smtClean="0"/>
              <a:t>. Непосредственное составление проекта бюджета осуществляет финансовое управление.</a:t>
            </a:r>
            <a:endParaRPr lang="ru-RU" sz="1200" b="1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683568" y="3645024"/>
            <a:ext cx="2592289" cy="9144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проекта бюджета</a:t>
            </a:r>
            <a:endParaRPr lang="ru-RU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689970" y="5805264"/>
            <a:ext cx="2592287" cy="9144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 бюджета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10301" y="2924944"/>
            <a:ext cx="5616624" cy="25202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 smtClean="0"/>
              <a:t> - Сформированный проект бюджета сельского поселения Глава вносит на </a:t>
            </a:r>
            <a:r>
              <a:rPr lang="ru-RU" sz="1200" b="1" dirty="0"/>
              <a:t>рассмотрение в Думу сельского поселения </a:t>
            </a:r>
            <a:r>
              <a:rPr lang="ru-RU" sz="1200" b="1" dirty="0" smtClean="0"/>
              <a:t> </a:t>
            </a:r>
            <a:r>
              <a:rPr lang="ru-RU" sz="1200" b="1" dirty="0"/>
              <a:t>не позднее 15 ноября текущего финансового года</a:t>
            </a:r>
            <a:r>
              <a:rPr lang="ru-RU" sz="1200" b="1" dirty="0" smtClean="0"/>
              <a:t>.</a:t>
            </a:r>
          </a:p>
          <a:p>
            <a:pPr algn="just"/>
            <a:r>
              <a:rPr lang="ru-RU" sz="1200" b="1" dirty="0" smtClean="0"/>
              <a:t>  - Принятый </a:t>
            </a:r>
            <a:r>
              <a:rPr lang="ru-RU" sz="1200" b="1" dirty="0"/>
              <a:t>к рассмотрению Думой сельского поселения проект решения о бюджете в течение двух рабочих дней направляется председателем Думы  в комиссию Думы сельского поселения по экономическим вопросам и Контрольный </a:t>
            </a:r>
            <a:r>
              <a:rPr lang="ru-RU" sz="1200" b="1" dirty="0" smtClean="0"/>
              <a:t>орган.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-  Проект </a:t>
            </a:r>
            <a:r>
              <a:rPr lang="ru-RU" sz="1200" b="1" dirty="0"/>
              <a:t>бюджета сельского поселения в обязательном порядке выносится на публичные слушания после его принятия в первом чтении. </a:t>
            </a:r>
            <a:r>
              <a:rPr lang="ru-RU" sz="1200" b="1" dirty="0" smtClean="0"/>
              <a:t> </a:t>
            </a:r>
            <a:r>
              <a:rPr lang="ru-RU" sz="1200" b="1" dirty="0"/>
              <a:t>Порядок проведения публичных слушаний определяется в соответствии с утвержденным Думой сельского поселения нормативным правовым актом, регулирующим порядок организации и проведения публичных слушаний в сельском поселении</a:t>
            </a:r>
            <a:r>
              <a:rPr lang="ru-RU" sz="1200" b="1" dirty="0" smtClean="0"/>
              <a:t>.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0301" y="5517232"/>
            <a:ext cx="5582179" cy="1296144"/>
          </a:xfrm>
          <a:prstGeom prst="roundRect">
            <a:avLst>
              <a:gd name="adj" fmla="val 23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/>
              <a:t>Бюджет сельского поселения утверждается Думой сельского поселения в форме Решения. Принятое Думой Решение о </a:t>
            </a:r>
            <a:r>
              <a:rPr lang="ru-RU" sz="1200" b="1" dirty="0"/>
              <a:t>бюджете сельского поселения подлежит опубликованию  в «Информационном вестнике </a:t>
            </a:r>
            <a:r>
              <a:rPr lang="ru-RU" sz="1200" b="1" dirty="0" err="1"/>
              <a:t>Усть</a:t>
            </a:r>
            <a:r>
              <a:rPr lang="ru-RU" sz="1200" b="1" dirty="0"/>
              <a:t> - </a:t>
            </a:r>
            <a:r>
              <a:rPr lang="ru-RU" sz="1200" b="1" dirty="0" err="1"/>
              <a:t>Ницинского</a:t>
            </a:r>
            <a:r>
              <a:rPr lang="ru-RU" sz="1200" b="1" dirty="0"/>
              <a:t> сельского поселения» </a:t>
            </a:r>
            <a:r>
              <a:rPr lang="ru-RU" sz="1200" b="1" dirty="0" smtClean="0"/>
              <a:t>и размещению на официальном сайте </a:t>
            </a:r>
            <a:r>
              <a:rPr lang="ru-RU" sz="1200" b="1" dirty="0" err="1" smtClean="0"/>
              <a:t>Усть-Ницинского</a:t>
            </a:r>
            <a:r>
              <a:rPr lang="ru-RU" sz="1200" b="1" dirty="0" smtClean="0"/>
              <a:t> сельского поселения в информационно-телекоммуникационной сети Интернет: </a:t>
            </a:r>
            <a:r>
              <a:rPr lang="en-US" sz="1200" b="1" dirty="0" smtClean="0"/>
              <a:t>www.</a:t>
            </a:r>
            <a:r>
              <a:rPr lang="ru-RU" sz="1200" b="1" dirty="0" err="1" smtClean="0"/>
              <a:t>усть-ницинское.рф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2335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19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8640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2024 ГОД И ПЛАНОВЫЙ ПЕРИОД 2025 И 2026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352928" cy="57332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/>
              <a:t>      </a:t>
            </a:r>
            <a:r>
              <a:rPr lang="ru-RU" sz="6400" b="1" dirty="0">
                <a:hlinkClick r:id="rId2"/>
              </a:rPr>
              <a:t>Основным приоритетом бюджетной политики является достижение  национальных целей развития Российской Федерации, определенных в Указе Президента Российской Федерации от 21 июля 2020 года № 474, и стратегических задач социально-экономического развития сельского поселения.</a:t>
            </a:r>
            <a:endParaRPr lang="ru-RU" sz="6400" b="1" dirty="0"/>
          </a:p>
          <a:p>
            <a:pPr algn="just"/>
            <a:r>
              <a:rPr lang="ru-RU" sz="6400" b="1" dirty="0" smtClean="0"/>
              <a:t> </a:t>
            </a:r>
            <a:r>
              <a:rPr lang="ru-RU" sz="6400" b="1" dirty="0"/>
              <a:t> </a:t>
            </a:r>
            <a:r>
              <a:rPr lang="ru-RU" sz="6400" b="1" dirty="0" smtClean="0"/>
              <a:t>     </a:t>
            </a:r>
            <a:r>
              <a:rPr lang="ru-RU" sz="6400" b="1" dirty="0" smtClean="0">
                <a:hlinkClick r:id="rId2"/>
              </a:rPr>
              <a:t>Основными </a:t>
            </a:r>
            <a:r>
              <a:rPr lang="ru-RU" sz="6400" b="1" dirty="0">
                <a:hlinkClick r:id="rId2"/>
              </a:rPr>
              <a:t>направлениями бюджетной политики в среднесрочной перспективе являются:</a:t>
            </a:r>
            <a:endParaRPr lang="ru-RU" sz="6400" b="1" dirty="0"/>
          </a:p>
          <a:p>
            <a:pPr algn="just"/>
            <a:r>
              <a:rPr lang="ru-RU" sz="6400" dirty="0" smtClean="0"/>
              <a:t>        1</a:t>
            </a:r>
            <a:r>
              <a:rPr lang="ru-RU" sz="6400" dirty="0"/>
              <a:t>) обеспечение сохранения населения, здоровья и благополучия людей;</a:t>
            </a:r>
          </a:p>
          <a:p>
            <a:pPr algn="just"/>
            <a:r>
              <a:rPr lang="ru-RU" sz="6400" dirty="0" smtClean="0"/>
              <a:t>        2</a:t>
            </a:r>
            <a:r>
              <a:rPr lang="ru-RU" sz="6400" dirty="0"/>
              <a:t>) содействие в развитии человеческого капитала;</a:t>
            </a:r>
          </a:p>
          <a:p>
            <a:pPr algn="just"/>
            <a:r>
              <a:rPr lang="ru-RU" sz="6400" dirty="0" smtClean="0"/>
              <a:t>        3</a:t>
            </a:r>
            <a:r>
              <a:rPr lang="ru-RU" sz="6400" dirty="0"/>
              <a:t>) обеспечение создания комфортной и безопасной среды проживания </a:t>
            </a:r>
            <a:r>
              <a:rPr lang="ru-RU" sz="6400" dirty="0" smtClean="0"/>
              <a:t>граждан.</a:t>
            </a:r>
            <a:endParaRPr lang="ru-RU" sz="6400" dirty="0"/>
          </a:p>
          <a:p>
            <a:pPr algn="just"/>
            <a:r>
              <a:rPr lang="ru-RU" sz="6400" dirty="0" smtClean="0"/>
              <a:t>         Развитие указанных основных направлений бюджетной политики сельского </a:t>
            </a:r>
            <a:r>
              <a:rPr lang="ru-RU" sz="6400" dirty="0"/>
              <a:t>поселения предполагается за счет реализации следующих мер:</a:t>
            </a:r>
          </a:p>
          <a:p>
            <a:pPr algn="just"/>
            <a:r>
              <a:rPr lang="ru-RU" sz="6400" dirty="0"/>
              <a:t>      - обеспечение эффективности использования бюджетных ресурсов в целях решения приоритетных для сельского поселения задач, создание благоприятных и комфортных условий для проживания, повышение уровня и качества жизни населения</a:t>
            </a:r>
            <a:r>
              <a:rPr lang="ru-RU" sz="6400" dirty="0" smtClean="0"/>
              <a:t>;</a:t>
            </a:r>
          </a:p>
          <a:p>
            <a:pPr algn="just"/>
            <a:r>
              <a:rPr lang="ru-RU" sz="6400" dirty="0"/>
              <a:t> </a:t>
            </a:r>
            <a:r>
              <a:rPr lang="ru-RU" sz="6400" dirty="0" smtClean="0"/>
              <a:t>      -  </a:t>
            </a:r>
            <a:r>
              <a:rPr lang="ru-RU" sz="6400" dirty="0"/>
              <a:t>обеспечение долгосрочной устойчивости и сбалансированности местного бюджета;</a:t>
            </a:r>
          </a:p>
          <a:p>
            <a:pPr algn="just"/>
            <a:r>
              <a:rPr lang="ru-RU" sz="6400" dirty="0" smtClean="0"/>
              <a:t>         </a:t>
            </a:r>
            <a:r>
              <a:rPr lang="ru-RU" sz="6400" dirty="0"/>
              <a:t>- повышение качества и количества услуг, оказываемых населению органами местного самоуправления, казенными, бюджетными учреждениями и муниципальными унитарными предприятиями, с учетом особенностей проживания граждан;                                         </a:t>
            </a:r>
          </a:p>
          <a:p>
            <a:pPr algn="just"/>
            <a:r>
              <a:rPr lang="ru-RU" sz="4800" dirty="0" smtClean="0"/>
              <a:t>         </a:t>
            </a:r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1234752" cy="122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4807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        - </a:t>
            </a:r>
            <a:r>
              <a:rPr lang="ru-RU" sz="1600" dirty="0"/>
              <a:t>обеспечение открытости бюджетного процесса и вовлечения в него граждан, проживающих на территории сельского поселения, в том числе развития инициативного бюджетирования на территории сельского поселения;</a:t>
            </a:r>
          </a:p>
          <a:p>
            <a:pPr algn="just"/>
            <a:r>
              <a:rPr lang="ru-RU" sz="1600" dirty="0"/>
              <a:t>        - совершенствование бюджетного планирования с использованием муниципальной программы (подпрограмм) и бюджетного прогноза на долгосрочный период, повышения качества планирования программы и эффективности реализации исходя из ожидаемых </a:t>
            </a:r>
            <a:r>
              <a:rPr lang="ru-RU" sz="1600" dirty="0" smtClean="0"/>
              <a:t>результатов</a:t>
            </a:r>
            <a:r>
              <a:rPr lang="ru-RU" sz="1600" dirty="0"/>
              <a:t>;</a:t>
            </a:r>
            <a:endParaRPr lang="ru-RU" sz="1600" dirty="0" smtClean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-  </a:t>
            </a:r>
            <a:r>
              <a:rPr lang="ru-RU" sz="1600" dirty="0"/>
              <a:t>повышение качества финансового менеджмента главных распорядителей бюджетных </a:t>
            </a:r>
            <a:r>
              <a:rPr lang="ru-RU" sz="1600" dirty="0" smtClean="0"/>
              <a:t>средств.</a:t>
            </a:r>
          </a:p>
          <a:p>
            <a:pPr algn="just"/>
            <a:r>
              <a:rPr lang="ru-RU" sz="1600" dirty="0" smtClean="0"/>
              <a:t>          </a:t>
            </a:r>
            <a:r>
              <a:rPr lang="ru-RU" sz="1600" dirty="0"/>
              <a:t>Бюджетная политика будет направлена на обеспечение безусловного исполнения действующих обязательств, за счет:</a:t>
            </a:r>
          </a:p>
          <a:p>
            <a:r>
              <a:rPr lang="ru-RU" sz="1600" dirty="0"/>
              <a:t>       - определения основных параметров бюджета, исходя из ожидаемого прогноза поступления доходов и допустимого уровня дефицита бюджета;</a:t>
            </a:r>
            <a:br>
              <a:rPr lang="ru-RU" sz="1600" dirty="0"/>
            </a:br>
            <a:r>
              <a:rPr lang="ru-RU" sz="1600" dirty="0"/>
              <a:t>        - увеличения доли программных расходов в общем объеме </a:t>
            </a:r>
            <a:r>
              <a:rPr lang="ru-RU" sz="1600" dirty="0" smtClean="0"/>
              <a:t>расходов бюджета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/>
              <a:t>         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целей;</a:t>
            </a:r>
          </a:p>
          <a:p>
            <a:pPr algn="just"/>
            <a:r>
              <a:rPr lang="ru-RU" sz="1600" dirty="0"/>
              <a:t>         - усиления текущего контроля и ответственности за выполнением муниципальных заданий подведомственных </a:t>
            </a:r>
            <a:r>
              <a:rPr lang="ru-RU" sz="1600" dirty="0" smtClean="0"/>
              <a:t>учреждений.</a:t>
            </a:r>
            <a:endParaRPr lang="ru-RU" sz="16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8481878"/>
              </p:ext>
            </p:extLst>
          </p:nvPr>
        </p:nvGraphicFramePr>
        <p:xfrm>
          <a:off x="0" y="908719"/>
          <a:ext cx="9143998" cy="604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179870"/>
                <a:gridCol w="1112175"/>
                <a:gridCol w="1026341"/>
                <a:gridCol w="1106129"/>
                <a:gridCol w="1021168"/>
                <a:gridCol w="1043606"/>
              </a:tblGrid>
              <a:tr h="7596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172,1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10,2</a:t>
                      </a:r>
                      <a:endParaRPr lang="ru-RU" sz="1600" dirty="0"/>
                    </a:p>
                  </a:txBody>
                  <a:tcPr/>
                </a:tc>
              </a:tr>
              <a:tr h="98124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11,6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118,4</a:t>
                      </a:r>
                      <a:endParaRPr lang="ru-RU" sz="1600" dirty="0"/>
                    </a:p>
                  </a:txBody>
                  <a:tcPr/>
                </a:tc>
              </a:tr>
              <a:tr h="68789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11231,07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12014,84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13013,70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14002,00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15027,05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124,9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152,7</a:t>
                      </a:r>
                      <a:endParaRPr lang="ru-RU" sz="1600" dirty="0"/>
                    </a:p>
                  </a:txBody>
                  <a:tcPr/>
                </a:tc>
              </a:tr>
              <a:tr h="5495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18,5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2686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2480</a:t>
                      </a:r>
                      <a:endParaRPr lang="ru-RU" sz="1600" dirty="0"/>
                    </a:p>
                  </a:txBody>
                  <a:tcPr/>
                </a:tc>
              </a:tr>
              <a:tr h="75967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1294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908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УСТЬ-НИЦИНСКОГО СЕЛЬСКОГО ПОСЕЛЕНИЯ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4708</TotalTime>
  <Words>3353</Words>
  <Application>Microsoft Office PowerPoint</Application>
  <PresentationFormat>Экран (4:3)</PresentationFormat>
  <Paragraphs>529</Paragraphs>
  <Slides>39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Воздушный поток</vt:lpstr>
      <vt:lpstr>Презентация PowerPoint</vt:lpstr>
      <vt:lpstr>ЧТО ТАКОЕ БЮДЖЕТ?</vt:lpstr>
      <vt:lpstr>Презентация PowerPoint</vt:lpstr>
      <vt:lpstr>Презентация PowerPoint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УСТЬ-НИЦИНСКОГО СЕЛЬСКОГО ПОСЕЛЕНИЯ НА 2024 ГОД И ПЛАНОВЫЙ ПЕРИОД 2025 И 2026 ГОДОВ</vt:lpstr>
      <vt:lpstr>   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ПОСЕЛЕНИЯ, ТЫС. РУБ.</vt:lpstr>
      <vt:lpstr>ДОХОДЫ БЮДЖЕТА УСТЬ-НИЦИНСКОГО СЕЛЬСКОГО ПОСЕЛЕНИЯ</vt:lpstr>
      <vt:lpstr>СТРУКТУРА ОСНОВНЫХ НАЛОГОВЫХ ДОХОДОВ БЮДЖЕТА УСТЬ-НИЦИНСКОГО СЕЛЬСКОГО ПОСЕЛЕНИЯ НА 2024 ГОД</vt:lpstr>
      <vt:lpstr>СТРУКТУРА ОСНОВНЫХ НЕНАЛОГОВЫХ ДОХОДОВ БЮДЖЕТА УСТЬ-НИЦИНСКОГО СЕЛЬСКОГО ПОСЕЛЕНИЯ НА 2024 ГОД </vt:lpstr>
      <vt:lpstr> </vt:lpstr>
      <vt:lpstr>ОСНОВНЫЕ ДОХОДНЫЕ ИСТОЧНИКИ БЮДЖЕТА</vt:lpstr>
      <vt:lpstr>Презентация PowerPoint</vt:lpstr>
      <vt:lpstr>Презентация PowerPoint</vt:lpstr>
      <vt:lpstr>СТРУКТУРА РАСХОДОВ БЮДЖЕТА УСТЬ-НИЦИНСКОГО СЕЛЬСКОГО ПОСЕЛЕНИЯ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ИНФОРМАЦИЯ ОБ ОБЪЕМЕ МУНИЦИПАЛЬНОГО ДОЛГА УСТЬ-НИЦИНСКОГО СЕЛЬСКОГО ПОСЕЛЕНИЯ</vt:lpstr>
      <vt:lpstr>Презентация PowerPoint</vt:lpstr>
      <vt:lpstr>Презентация PowerPoint</vt:lpstr>
      <vt:lpstr>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381</cp:revision>
  <cp:lastPrinted>2020-12-26T06:54:08Z</cp:lastPrinted>
  <dcterms:created xsi:type="dcterms:W3CDTF">2018-02-07T06:08:12Z</dcterms:created>
  <dcterms:modified xsi:type="dcterms:W3CDTF">2024-02-08T06:47:58Z</dcterms:modified>
</cp:coreProperties>
</file>