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2"/>
  </p:notesMasterIdLst>
  <p:sldIdLst>
    <p:sldId id="283" r:id="rId2"/>
    <p:sldId id="284" r:id="rId3"/>
    <p:sldId id="263" r:id="rId4"/>
    <p:sldId id="290" r:id="rId5"/>
    <p:sldId id="286" r:id="rId6"/>
    <p:sldId id="294" r:id="rId7"/>
    <p:sldId id="302" r:id="rId8"/>
    <p:sldId id="295" r:id="rId9"/>
    <p:sldId id="296" r:id="rId10"/>
    <p:sldId id="304" r:id="rId11"/>
    <p:sldId id="300" r:id="rId12"/>
    <p:sldId id="287" r:id="rId13"/>
    <p:sldId id="291" r:id="rId14"/>
    <p:sldId id="303" r:id="rId15"/>
    <p:sldId id="297" r:id="rId16"/>
    <p:sldId id="305" r:id="rId17"/>
    <p:sldId id="306" r:id="rId18"/>
    <p:sldId id="301" r:id="rId19"/>
    <p:sldId id="298" r:id="rId20"/>
    <p:sldId id="28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0E7B8D-D4EA-436C-A2D6-E14B9E0A1026}">
          <p14:sldIdLst/>
        </p14:section>
        <p14:section name="Раздел без заголовка" id="{226039B0-BF5B-4BFA-8BCE-B3E952E09EB2}">
          <p14:sldIdLst>
            <p14:sldId id="283"/>
            <p14:sldId id="284"/>
            <p14:sldId id="263"/>
            <p14:sldId id="290"/>
            <p14:sldId id="286"/>
            <p14:sldId id="294"/>
            <p14:sldId id="302"/>
            <p14:sldId id="295"/>
            <p14:sldId id="296"/>
            <p14:sldId id="304"/>
            <p14:sldId id="300"/>
            <p14:sldId id="287"/>
            <p14:sldId id="291"/>
            <p14:sldId id="303"/>
            <p14:sldId id="297"/>
            <p14:sldId id="305"/>
            <p14:sldId id="306"/>
            <p14:sldId id="301"/>
            <p14:sldId id="298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69" autoAdjust="0"/>
    <p:restoredTop sz="97593" autoAdjust="0"/>
  </p:normalViewPr>
  <p:slideViewPr>
    <p:cSldViewPr>
      <p:cViewPr>
        <p:scale>
          <a:sx n="100" d="100"/>
          <a:sy n="100" d="100"/>
        </p:scale>
        <p:origin x="-802" y="4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14576053847418"/>
          <c:y val="6.1929671955641294E-2"/>
          <c:w val="0.86901898031597646"/>
          <c:h val="0.623217054165698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r>
                      <a:rPr lang="ru-RU" dirty="0" smtClean="0"/>
                      <a:t>9047,6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3">
                  <a:lumMod val="60000"/>
                  <a:lumOff val="4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план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69047.600000000006</c:v>
                </c:pt>
                <c:pt idx="1">
                  <c:v>69047.600000000006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spPr>
                <a:solidFill>
                  <a:schemeClr val="accent5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accent5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2">
                  <a:lumMod val="60000"/>
                  <a:lumOff val="4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план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">
                  <c:v>13795.5</c:v>
                </c:pt>
                <c:pt idx="1">
                  <c:v>14167.9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9568896"/>
        <c:axId val="19570048"/>
        <c:axId val="0"/>
      </c:bar3DChart>
      <c:catAx>
        <c:axId val="195688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9570048"/>
        <c:crosses val="autoZero"/>
        <c:auto val="1"/>
        <c:lblAlgn val="ctr"/>
        <c:lblOffset val="100"/>
        <c:noMultiLvlLbl val="0"/>
      </c:catAx>
      <c:valAx>
        <c:axId val="19570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95688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548069538167256E-2"/>
          <c:y val="8.3165987645208383E-2"/>
          <c:w val="0.84035603186947483"/>
          <c:h val="0.81876028330078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7.6237724793863482E-2"/>
                  <c:y val="0"/>
                </c:manualLayout>
              </c:layout>
              <c:numFmt formatCode="0.00%" sourceLinked="0"/>
              <c:spPr>
                <a:solidFill>
                  <a:schemeClr val="accent5">
                    <a:lumMod val="40000"/>
                    <a:lumOff val="60000"/>
                  </a:schemeClr>
                </a:solidFill>
              </c:spPr>
              <c:txPr>
                <a:bodyPr/>
                <a:lstStyle/>
                <a:p>
                  <a:pPr>
                    <a:defRPr sz="1200" baseline="0">
                      <a:solidFill>
                        <a:srgbClr val="7030A0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numFmt formatCode="0.00%" sourceLinked="0"/>
              <c:spPr>
                <a:solidFill>
                  <a:schemeClr val="accent5">
                    <a:lumMod val="40000"/>
                    <a:lumOff val="60000"/>
                  </a:schemeClr>
                </a:solidFill>
              </c:spPr>
              <c:txPr>
                <a:bodyPr/>
                <a:lstStyle/>
                <a:p>
                  <a:pPr>
                    <a:defRPr sz="1200" baseline="0">
                      <a:solidFill>
                        <a:srgbClr val="7030A0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3059756645396889E-2"/>
                  <c:y val="0.19583193191624065"/>
                </c:manualLayout>
              </c:layout>
              <c:numFmt formatCode="0.00%" sourceLinked="0"/>
              <c:spPr>
                <a:solidFill>
                  <a:schemeClr val="accent5">
                    <a:lumMod val="40000"/>
                    <a:lumOff val="60000"/>
                  </a:schemeClr>
                </a:solidFill>
              </c:spPr>
              <c:txPr>
                <a:bodyPr/>
                <a:lstStyle/>
                <a:p>
                  <a:pPr>
                    <a:defRPr sz="1200" baseline="0">
                      <a:solidFill>
                        <a:srgbClr val="7030A0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22859887548726471"/>
                  <c:y val="-0.17853609358719902"/>
                </c:manualLayout>
              </c:layout>
              <c:numFmt formatCode="0.00%" sourceLinked="0"/>
              <c:spPr>
                <a:solidFill>
                  <a:schemeClr val="accent5">
                    <a:lumMod val="40000"/>
                    <a:lumOff val="60000"/>
                  </a:schemeClr>
                </a:solidFill>
              </c:spPr>
              <c:txPr>
                <a:bodyPr/>
                <a:lstStyle/>
                <a:p>
                  <a:pPr>
                    <a:defRPr sz="1200" baseline="0">
                      <a:solidFill>
                        <a:srgbClr val="7030A0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1200" baseline="0">
                        <a:solidFill>
                          <a:srgbClr val="7030A0"/>
                        </a:solidFill>
                      </a:defRPr>
                    </a:pPr>
                    <a:r>
                      <a:rPr lang="ru-RU" dirty="0"/>
                      <a:t>«Развитие культуры Усть-Ницинского сельского поселения»
</a:t>
                    </a:r>
                    <a:r>
                      <a:rPr lang="ru-RU" dirty="0" smtClean="0"/>
                      <a:t>42,43%</a:t>
                    </a:r>
                    <a:endParaRPr lang="ru-RU" dirty="0"/>
                  </a:p>
                </c:rich>
              </c:tx>
              <c:numFmt formatCode="0.00%" sourceLinked="0"/>
              <c:spPr>
                <a:solidFill>
                  <a:schemeClr val="accent5">
                    <a:lumMod val="40000"/>
                    <a:lumOff val="60000"/>
                  </a:schemeClr>
                </a:solidFill>
              </c:sp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9.5982638833780373E-2"/>
                  <c:y val="-4.586689307541094E-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rgbClr val="7030A0"/>
                        </a:solidFill>
                      </a:rPr>
                      <a:t>«Социальная политика в Усть-Ницинском сельском поселении»
</a:t>
                    </a:r>
                    <a:r>
                      <a:rPr lang="ru-RU" dirty="0" smtClean="0">
                        <a:solidFill>
                          <a:srgbClr val="7030A0"/>
                        </a:solidFill>
                      </a:rPr>
                      <a:t>0,02%</a:t>
                    </a:r>
                    <a:endParaRPr lang="ru-RU" dirty="0">
                      <a:solidFill>
                        <a:srgbClr val="7030A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4.3564231950418211E-2"/>
                  <c:y val="0.18725319574895843"/>
                </c:manualLayout>
              </c:layout>
              <c:numFmt formatCode="0.00%" sourceLinked="0"/>
              <c:spPr>
                <a:solidFill>
                  <a:schemeClr val="accent5">
                    <a:lumMod val="40000"/>
                    <a:lumOff val="60000"/>
                  </a:schemeClr>
                </a:solidFill>
              </c:spPr>
              <c:txPr>
                <a:bodyPr/>
                <a:lstStyle/>
                <a:p>
                  <a:pPr>
                    <a:defRPr sz="1200" baseline="0">
                      <a:solidFill>
                        <a:srgbClr val="7030A0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rgbClr val="7030A0"/>
                        </a:solidFill>
                      </a:rPr>
                      <a:t>«Общегосударственные вопросы </a:t>
                    </a:r>
                    <a:r>
                      <a:rPr lang="ru-RU" dirty="0" err="1">
                        <a:solidFill>
                          <a:srgbClr val="7030A0"/>
                        </a:solidFill>
                      </a:rPr>
                      <a:t>Усть-Ницинского</a:t>
                    </a:r>
                    <a:r>
                      <a:rPr lang="ru-RU" dirty="0">
                        <a:solidFill>
                          <a:srgbClr val="7030A0"/>
                        </a:solidFill>
                      </a:rPr>
                      <a:t> сельского поселения»
</a:t>
                    </a:r>
                    <a:r>
                      <a:rPr lang="ru-RU" dirty="0" smtClean="0">
                        <a:solidFill>
                          <a:srgbClr val="7030A0"/>
                        </a:solidFill>
                      </a:rPr>
                      <a:t>13,23%</a:t>
                    </a:r>
                    <a:endParaRPr lang="ru-RU" dirty="0">
                      <a:solidFill>
                        <a:srgbClr val="7030A0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pPr>
              <a:solidFill>
                <a:schemeClr val="accent5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«Обеспечение безопасности жизнедеятельности населения на территории Усть-Ницинского сельского поселения»</c:v>
                </c:pt>
                <c:pt idx="1">
                  <c:v>«Развитие транспорта и дорожного хозяйства на территории Усть-Ницинского сельского поселения»</c:v>
                </c:pt>
                <c:pt idx="2">
                  <c:v>«Развитие земельных и имущественных отношений Усть-Ницинского сельского поселения»</c:v>
                </c:pt>
                <c:pt idx="3">
                  <c:v>«Развитие жилищно-коммунального хозяйства и повышение энергетической эффективности в Усть-Ницинском сельском поселении»</c:v>
                </c:pt>
                <c:pt idx="4">
                  <c:v>«Развитие культуры Усть-Ницинского сельского поселения»</c:v>
                </c:pt>
                <c:pt idx="5">
                  <c:v>«Социальная политика в Усть-Ницинском сельском поселении»</c:v>
                </c:pt>
                <c:pt idx="6">
                  <c:v>«Развитие физической культуры и спорта на территории Усть-Ницинского сельского поселения»</c:v>
                </c:pt>
                <c:pt idx="7">
                  <c:v>«Общегосударственные вопросы Усть-Ницинского сельского поселения»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8220.1</c:v>
                </c:pt>
                <c:pt idx="1">
                  <c:v>15236.4</c:v>
                </c:pt>
                <c:pt idx="2">
                  <c:v>8.6</c:v>
                </c:pt>
                <c:pt idx="3">
                  <c:v>8110.9</c:v>
                </c:pt>
                <c:pt idx="4">
                  <c:v>30880</c:v>
                </c:pt>
                <c:pt idx="5">
                  <c:v>11</c:v>
                </c:pt>
                <c:pt idx="6">
                  <c:v>691.3</c:v>
                </c:pt>
                <c:pt idx="7">
                  <c:v>9634.6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275807100383019E-2"/>
          <c:y val="0.17315520518682764"/>
          <c:w val="0.83972044922175626"/>
          <c:h val="0.741492389555748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.1952717972856817"/>
                  <c:y val="-5.38255608734610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0327190740989792E-3"/>
                  <c:y val="-0.139708551972572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1.2468034740779297E-2"/>
                  <c:y val="0.1240727666078109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20397697039510229"/>
                  <c:y val="1.5019436570081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5.4448628514960323E-2"/>
                  <c:y val="-7.893620602724864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30774262548124842"/>
                  <c:y val="1.877429571260130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0.41674798930801282"/>
                  <c:y val="0.127094196308372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Лист1!$A$2:$A$10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Доходы от продажи земельных участков, находящихся в собственности поселений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Прочие доходы от компенсации затрат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398.5</c:v>
                </c:pt>
                <c:pt idx="1">
                  <c:v>10679.8</c:v>
                </c:pt>
                <c:pt idx="2">
                  <c:v>25</c:v>
                </c:pt>
                <c:pt idx="3">
                  <c:v>817.7</c:v>
                </c:pt>
                <c:pt idx="4">
                  <c:v>2102.5</c:v>
                </c:pt>
                <c:pt idx="5">
                  <c:v>98.7</c:v>
                </c:pt>
                <c:pt idx="6">
                  <c:v>45.7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4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090780546881385"/>
          <c:y val="0.18325252593217342"/>
          <c:w val="0.48577063521867636"/>
          <c:h val="0.77948635597609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 план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Доходы от сдачи в аренду имущества</c:v>
                </c:pt>
                <c:pt idx="5">
                  <c:v>Прочие доходы</c:v>
                </c:pt>
                <c:pt idx="6">
                  <c:v>Доходы от продажи земельных участков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378</c:v>
                </c:pt>
                <c:pt idx="1">
                  <c:v>10369</c:v>
                </c:pt>
                <c:pt idx="2">
                  <c:v>783</c:v>
                </c:pt>
                <c:pt idx="3">
                  <c:v>2064.3000000000002</c:v>
                </c:pt>
                <c:pt idx="4">
                  <c:v>130.5</c:v>
                </c:pt>
                <c:pt idx="5">
                  <c:v>45.7</c:v>
                </c:pt>
                <c:pt idx="6" formatCode="General">
                  <c:v>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Доходы от сдачи в аренду имущества</c:v>
                </c:pt>
                <c:pt idx="5">
                  <c:v>Прочие доходы</c:v>
                </c:pt>
                <c:pt idx="6">
                  <c:v>Доходы от продажи земельных участков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398.5</c:v>
                </c:pt>
                <c:pt idx="1">
                  <c:v>10679.8</c:v>
                </c:pt>
                <c:pt idx="2">
                  <c:v>817.7</c:v>
                </c:pt>
                <c:pt idx="3" formatCode="0.0">
                  <c:v>2102.5</c:v>
                </c:pt>
                <c:pt idx="4">
                  <c:v>98.7</c:v>
                </c:pt>
                <c:pt idx="5">
                  <c:v>45.7</c:v>
                </c:pt>
                <c:pt idx="6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Доходы от сдачи в аренду имущества</c:v>
                </c:pt>
                <c:pt idx="5">
                  <c:v>Прочие доходы</c:v>
                </c:pt>
                <c:pt idx="6">
                  <c:v>Доходы от продажи земельных участков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790208"/>
        <c:axId val="33808384"/>
      </c:barChart>
      <c:catAx>
        <c:axId val="33790208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solidFill>
            <a:schemeClr val="accent2">
              <a:lumMod val="75000"/>
            </a:schemeClr>
          </a:solidFill>
        </c:spPr>
        <c:txPr>
          <a:bodyPr/>
          <a:lstStyle/>
          <a:p>
            <a:pPr>
              <a:defRPr sz="1350" b="1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pPr>
            <a:endParaRPr lang="ru-RU"/>
          </a:p>
        </c:txPr>
        <c:crossAx val="33808384"/>
        <c:crosses val="autoZero"/>
        <c:auto val="1"/>
        <c:lblAlgn val="ctr"/>
        <c:lblOffset val="100"/>
        <c:noMultiLvlLbl val="0"/>
      </c:catAx>
      <c:valAx>
        <c:axId val="33808384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33790208"/>
        <c:crosses val="autoZero"/>
        <c:crossBetween val="between"/>
      </c:valAx>
      <c:spPr>
        <a:solidFill>
          <a:schemeClr val="accent5">
            <a:lumMod val="40000"/>
            <a:lumOff val="60000"/>
          </a:schemeClr>
        </a:solidFill>
      </c:spPr>
    </c:plotArea>
    <c:legend>
      <c:legendPos val="t"/>
      <c:legendEntry>
        <c:idx val="0"/>
        <c:delete val="1"/>
      </c:legendEntry>
      <c:layout/>
      <c:overlay val="0"/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916739118691198E-2"/>
          <c:y val="8.2412662033967549E-2"/>
          <c:w val="0.839402655566303"/>
          <c:h val="0.812417347893244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2179847080483121"/>
                  <c:y val="9.600747766377212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Дотации на выравнивание уровня бюджетной обеспеченности
</a:t>
                    </a:r>
                    <a:r>
                      <a:rPr lang="ru-RU" dirty="0" smtClean="0"/>
                      <a:t>7,20%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0902992425444792E-2"/>
                  <c:y val="-6.055913142267346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Субвенции
</a:t>
                    </a:r>
                    <a:r>
                      <a:rPr lang="ru-RU" dirty="0" smtClean="0"/>
                      <a:t>0,46%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2688198335105623E-2"/>
                  <c:y val="0.4174547362121054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Межбюджетные </a:t>
                    </a:r>
                    <a:r>
                      <a:rPr lang="ru-RU" dirty="0"/>
                      <a:t>трансферты, передаваемые бюджетам сельских поселений из бюджетов муниципальных районов
</a:t>
                    </a:r>
                    <a:r>
                      <a:rPr lang="ru-RU" dirty="0" smtClean="0"/>
                      <a:t>5,42%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Прочие межбюджетные трансферты
</a:t>
                    </a:r>
                    <a:r>
                      <a:rPr lang="ru-RU" dirty="0" smtClean="0"/>
                      <a:t>86,69%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081340664529338"/>
                  <c:y val="3.41359920582300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на выравнивание уровня бюджетной обеспеченности</c:v>
                </c:pt>
                <c:pt idx="1">
                  <c:v>Субвенции</c:v>
                </c:pt>
                <c:pt idx="2">
                  <c:v>Межбюджетные трансферты, передаваемые бюджетам сельских поселений из бюджетов муниципальных районов</c:v>
                </c:pt>
                <c:pt idx="3">
                  <c:v>Прочие межбюджетные трансферты</c:v>
                </c:pt>
                <c:pt idx="4">
                  <c:v>Субсидии на поддержку отрасли культуры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4971.8999999999996</c:v>
                </c:pt>
                <c:pt idx="1">
                  <c:v>325</c:v>
                </c:pt>
                <c:pt idx="2">
                  <c:v>3742.7</c:v>
                </c:pt>
                <c:pt idx="3">
                  <c:v>59857.8</c:v>
                </c:pt>
                <c:pt idx="4">
                  <c:v>96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493757638040217"/>
          <c:y val="9.0538654908990213E-2"/>
          <c:w val="0.53506242361959777"/>
          <c:h val="0.862078550144511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план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4971,9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Дотации на выравнивание уровня бюджетной обеспеченности</c:v>
                </c:pt>
                <c:pt idx="1">
                  <c:v>Межбюджетные трансферты, передаваемые бюджетам сельских поселений из бюджетов муниципальных районов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  <c:pt idx="4">
                  <c:v>субсидии бюджетам сельских поселений на поддержку культуры</c:v>
                </c:pt>
                <c:pt idx="5">
                  <c:v>Дотации бюджетам сельских поселений за достижение показателей деятельности ОМСУ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4971.8999999999996</c:v>
                </c:pt>
                <c:pt idx="1">
                  <c:v>0</c:v>
                </c:pt>
                <c:pt idx="2">
                  <c:v>314.60000000000002</c:v>
                </c:pt>
                <c:pt idx="3">
                  <c:v>59377.599999999999</c:v>
                </c:pt>
                <c:pt idx="4">
                  <c:v>96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план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Дотации на выравнивание уровня бюджетной обеспеченности</c:v>
                </c:pt>
                <c:pt idx="1">
                  <c:v>Межбюджетные трансферты, передаваемые бюджетам сельских поселений из бюджетов муниципальных районов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  <c:pt idx="4">
                  <c:v>субсидии бюджетам сельских поселений на поддержку культуры</c:v>
                </c:pt>
                <c:pt idx="5">
                  <c:v>Дотации бюджетам сельских поселений за достижение показателей деятельности ОМСУ</c:v>
                </c:pt>
              </c:strCache>
            </c:strRef>
          </c:cat>
          <c:val>
            <c:numRef>
              <c:f>Лист1!$C$2:$C$7</c:f>
              <c:numCache>
                <c:formatCode>0.0</c:formatCode>
                <c:ptCount val="6"/>
                <c:pt idx="0">
                  <c:v>4971.8999999999996</c:v>
                </c:pt>
                <c:pt idx="1">
                  <c:v>3392</c:v>
                </c:pt>
                <c:pt idx="2">
                  <c:v>325</c:v>
                </c:pt>
                <c:pt idx="3">
                  <c:v>59857.8</c:v>
                </c:pt>
                <c:pt idx="4">
                  <c:v>96</c:v>
                </c:pt>
                <c:pt idx="5">
                  <c:v>54.2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3"/>
              <c:layout>
                <c:manualLayout>
                  <c:x val="-7.3487205125356446E-3"/>
                  <c:y val="-3.9485662455415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Дотации на выравнивание уровня бюджетной обеспеченности</c:v>
                </c:pt>
                <c:pt idx="1">
                  <c:v>Межбюджетные трансферты, передаваемые бюджетам сельских поселений из бюджетов муниципальных районов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  <c:pt idx="4">
                  <c:v>субсидии бюджетам сельских поселений на поддержку культуры</c:v>
                </c:pt>
                <c:pt idx="5">
                  <c:v>Дотации бюджетам сельских поселений за достижение показателей деятельности ОМСУ</c:v>
                </c:pt>
              </c:strCache>
            </c:strRef>
          </c:cat>
          <c:val>
            <c:numRef>
              <c:f>Лист1!$D$2:$D$7</c:f>
              <c:numCache>
                <c:formatCode>0.0</c:formatCode>
                <c:ptCount val="6"/>
                <c:pt idx="0">
                  <c:v>4971.8999999999996</c:v>
                </c:pt>
                <c:pt idx="1">
                  <c:v>3392</c:v>
                </c:pt>
                <c:pt idx="2">
                  <c:v>325</c:v>
                </c:pt>
                <c:pt idx="3">
                  <c:v>59857.8</c:v>
                </c:pt>
                <c:pt idx="4">
                  <c:v>96</c:v>
                </c:pt>
                <c:pt idx="5">
                  <c:v>54.2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2041088"/>
        <c:axId val="83784832"/>
      </c:barChart>
      <c:catAx>
        <c:axId val="82041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accent5">
              <a:lumMod val="20000"/>
              <a:lumOff val="80000"/>
            </a:schemeClr>
          </a:solidFill>
        </c:spPr>
        <c:crossAx val="83784832"/>
        <c:crosses val="autoZero"/>
        <c:auto val="1"/>
        <c:lblAlgn val="ctr"/>
        <c:lblOffset val="100"/>
        <c:noMultiLvlLbl val="0"/>
      </c:catAx>
      <c:valAx>
        <c:axId val="83784832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82041088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legend>
      <c:legendPos val="t"/>
      <c:layout>
        <c:manualLayout>
          <c:xMode val="edge"/>
          <c:yMode val="edge"/>
          <c:x val="3.1556215976002673E-2"/>
          <c:y val="1.579426498216616E-2"/>
          <c:w val="0.94276642873014094"/>
          <c:h val="6.4214879938713276E-2"/>
        </c:manualLayout>
      </c:layout>
      <c:overlay val="0"/>
      <c:spPr>
        <a:solidFill>
          <a:srgbClr val="FFFF00"/>
        </a:solidFill>
      </c:spPr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 baseline="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07733234699975"/>
          <c:y val="6.6791704213935071E-2"/>
          <c:w val="0.85404899422425806"/>
          <c:h val="0.793506482818781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</c:spPr>
          </c:dPt>
          <c:dLbls>
            <c:dLbl>
              <c:idx val="2"/>
              <c:layout>
                <c:manualLayout>
                  <c:x val="7.2267903377244147E-3"/>
                  <c:y val="-2.2862686038999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первоначальный план 2022 год</c:v>
                </c:pt>
                <c:pt idx="1">
                  <c:v>уточненный план 2022 год</c:v>
                </c:pt>
                <c:pt idx="2">
                  <c:v>исполнение 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77355.600000000006</c:v>
                </c:pt>
                <c:pt idx="1">
                  <c:v>83074.8</c:v>
                </c:pt>
                <c:pt idx="2">
                  <c:v>77382.600000000006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83813888"/>
        <c:axId val="84083840"/>
        <c:axId val="33797440"/>
      </c:bar3DChart>
      <c:catAx>
        <c:axId val="838138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84083840"/>
        <c:crosses val="autoZero"/>
        <c:auto val="1"/>
        <c:lblAlgn val="ctr"/>
        <c:lblOffset val="100"/>
        <c:noMultiLvlLbl val="0"/>
      </c:catAx>
      <c:valAx>
        <c:axId val="84083840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83813888"/>
        <c:crosses val="autoZero"/>
        <c:crossBetween val="between"/>
      </c:valAx>
      <c:serAx>
        <c:axId val="33797440"/>
        <c:scaling>
          <c:orientation val="minMax"/>
        </c:scaling>
        <c:delete val="1"/>
        <c:axPos val="b"/>
        <c:majorTickMark val="none"/>
        <c:minorTickMark val="none"/>
        <c:tickLblPos val="nextTo"/>
        <c:crossAx val="84083840"/>
        <c:crosses val="autoZero"/>
      </c:serAx>
      <c:spPr>
        <a:solidFill>
          <a:schemeClr val="accent5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941205214486526E-2"/>
          <c:y val="0.11296121418607809"/>
          <c:w val="0.842117589571027"/>
          <c:h val="0.819569650991159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0"/>
          </c:dPt>
          <c:dLbls>
            <c:dLbl>
              <c:idx val="0"/>
              <c:layout>
                <c:manualLayout>
                  <c:x val="-0.12985609885154004"/>
                  <c:y val="0.10204113123233222"/>
                </c:manualLayout>
              </c:layout>
              <c:tx>
                <c:rich>
                  <a:bodyPr/>
                  <a:lstStyle/>
                  <a:p>
                    <a:r>
                      <a:rPr lang="ru-RU" sz="1250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Общегосударственные вопросы
</a:t>
                    </a:r>
                    <a:r>
                      <a:rPr lang="ru-RU" sz="125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17,89%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1400275204826582E-2"/>
                  <c:y val="-0.19602933778962831"/>
                </c:manualLayout>
              </c:layout>
              <c:tx>
                <c:rich>
                  <a:bodyPr/>
                  <a:lstStyle/>
                  <a:p>
                    <a:r>
                      <a:rPr lang="ru-RU" sz="1250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Национальная оборона
</a:t>
                    </a:r>
                    <a:r>
                      <a:rPr lang="ru-RU" sz="125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0,40%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4200531391050714E-3"/>
                  <c:y val="5.2541229986791636E-2"/>
                </c:manualLayout>
              </c:layout>
              <c:tx>
                <c:rich>
                  <a:bodyPr/>
                  <a:lstStyle/>
                  <a:p>
                    <a:r>
                      <a:rPr lang="ru-RU" sz="1250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Национальная безопасность и правоохранительная деятельность
</a:t>
                    </a:r>
                    <a:r>
                      <a:rPr lang="ru-RU" sz="125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10,14%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250" baseline="0">
                        <a:solidFill>
                          <a:schemeClr val="accent5">
                            <a:lumMod val="75000"/>
                          </a:schemeClr>
                        </a:solidFill>
                      </a:defRPr>
                    </a:pPr>
                    <a:r>
                      <a:rPr lang="ru-RU" sz="1250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Национальная экономика
</a:t>
                    </a:r>
                    <a:r>
                      <a:rPr lang="ru-RU" sz="125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19,78 %</a:t>
                    </a:r>
                    <a:endParaRPr lang="ru-RU" dirty="0"/>
                  </a:p>
                </c:rich>
              </c:tx>
              <c:numFmt formatCode="General" sourceLinked="0"/>
              <c:spPr>
                <a:solidFill>
                  <a:srgbClr val="FFFF00"/>
                </a:solidFill>
              </c:sp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250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Жилищно-коммунальное хозяйство
</a:t>
                    </a:r>
                    <a:r>
                      <a:rPr lang="ru-RU" sz="125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9,10%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250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Образование
</a:t>
                    </a:r>
                    <a:r>
                      <a:rPr lang="ru-RU" sz="125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0,01%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
</a:t>
                    </a:r>
                    <a:r>
                      <a:rPr lang="ru-RU" dirty="0" smtClean="0"/>
                      <a:t>40,35%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6345782671981832"/>
                  <c:y val="1.399690157883692E-2"/>
                </c:manualLayout>
              </c:layout>
              <c:tx>
                <c:rich>
                  <a:bodyPr/>
                  <a:lstStyle/>
                  <a:p>
                    <a:r>
                      <a:rPr lang="ru-RU" sz="1250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Социальная политика
</a:t>
                    </a:r>
                    <a:r>
                      <a:rPr lang="ru-RU" sz="125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0,01%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1250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Физическая культура и спорт
</a:t>
                    </a:r>
                    <a:r>
                      <a:rPr lang="ru-RU" sz="125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0,88%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z="1250" baseline="0" dirty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Охрана окружающей среды
</a:t>
                    </a:r>
                    <a:r>
                      <a:rPr lang="ru-RU" sz="125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</a:rPr>
                      <a:t>1,39%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0.41234542677932207"/>
                  <c:y val="0.1068664052759569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250" baseline="0">
                    <a:solidFill>
                      <a:schemeClr val="accent5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13844.2</c:v>
                </c:pt>
                <c:pt idx="1">
                  <c:v>313.2</c:v>
                </c:pt>
                <c:pt idx="2">
                  <c:v>7846.9</c:v>
                </c:pt>
                <c:pt idx="3">
                  <c:v>15305.1</c:v>
                </c:pt>
                <c:pt idx="4">
                  <c:v>7044.9</c:v>
                </c:pt>
                <c:pt idx="5">
                  <c:v>14</c:v>
                </c:pt>
                <c:pt idx="6" formatCode="#,##0.00">
                  <c:v>31227.200000000001</c:v>
                </c:pt>
                <c:pt idx="7">
                  <c:v>11</c:v>
                </c:pt>
                <c:pt idx="8">
                  <c:v>677.3</c:v>
                </c:pt>
                <c:pt idx="9">
                  <c:v>1066</c:v>
                </c:pt>
                <c:pt idx="10">
                  <c:v>32.799999999999997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916530107765802"/>
          <c:y val="0.13715960783657219"/>
          <c:w val="0.5364254666148206"/>
          <c:h val="0.862840392163427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 ПЛАН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14217.3</c:v>
                </c:pt>
                <c:pt idx="1">
                  <c:v>313.2</c:v>
                </c:pt>
                <c:pt idx="2">
                  <c:v>7859.4</c:v>
                </c:pt>
                <c:pt idx="3">
                  <c:v>15607.5</c:v>
                </c:pt>
                <c:pt idx="4">
                  <c:v>9377.2000000000007</c:v>
                </c:pt>
                <c:pt idx="5">
                  <c:v>14</c:v>
                </c:pt>
                <c:pt idx="6">
                  <c:v>33855.199999999997</c:v>
                </c:pt>
                <c:pt idx="7">
                  <c:v>11</c:v>
                </c:pt>
                <c:pt idx="8">
                  <c:v>693</c:v>
                </c:pt>
                <c:pt idx="9">
                  <c:v>1066</c:v>
                </c:pt>
                <c:pt idx="10">
                  <c:v>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13844.1</c:v>
                </c:pt>
                <c:pt idx="1">
                  <c:v>313.2</c:v>
                </c:pt>
                <c:pt idx="2">
                  <c:v>7846.9</c:v>
                </c:pt>
                <c:pt idx="3">
                  <c:v>15305.1</c:v>
                </c:pt>
                <c:pt idx="4">
                  <c:v>7044.9</c:v>
                </c:pt>
                <c:pt idx="5">
                  <c:v>14</c:v>
                </c:pt>
                <c:pt idx="6">
                  <c:v>31227.200000000001</c:v>
                </c:pt>
                <c:pt idx="7">
                  <c:v>11</c:v>
                </c:pt>
                <c:pt idx="8">
                  <c:v>677.3</c:v>
                </c:pt>
                <c:pt idx="9">
                  <c:v>1066</c:v>
                </c:pt>
                <c:pt idx="10">
                  <c:v>32.799999999999997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Лист1!$D$2:$D$12</c:f>
              <c:numCache>
                <c:formatCode>0.0</c:formatCode>
                <c:ptCount val="11"/>
                <c:pt idx="0">
                  <c:v>13657.8</c:v>
                </c:pt>
                <c:pt idx="1">
                  <c:v>302.8</c:v>
                </c:pt>
                <c:pt idx="2">
                  <c:v>7754</c:v>
                </c:pt>
                <c:pt idx="3">
                  <c:v>13698</c:v>
                </c:pt>
                <c:pt idx="4">
                  <c:v>7748</c:v>
                </c:pt>
                <c:pt idx="5">
                  <c:v>14</c:v>
                </c:pt>
                <c:pt idx="6">
                  <c:v>33416</c:v>
                </c:pt>
                <c:pt idx="7">
                  <c:v>11</c:v>
                </c:pt>
                <c:pt idx="8">
                  <c:v>693</c:v>
                </c:pt>
                <c:pt idx="9">
                  <c:v>0</c:v>
                </c:pt>
                <c:pt idx="10">
                  <c:v>61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ПЕРВОНАЧАЛЬНЫЙ ПЛАН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Лист1!$E$2:$E$12</c:f>
              <c:numCache>
                <c:formatCode>General</c:formatCode>
                <c:ptCount val="11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5649280"/>
        <c:axId val="65659264"/>
      </c:barChart>
      <c:catAx>
        <c:axId val="65649280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solidFill>
            <a:schemeClr val="accent5">
              <a:lumMod val="20000"/>
              <a:lumOff val="80000"/>
            </a:schemeClr>
          </a:solidFill>
        </c:spPr>
        <c:txPr>
          <a:bodyPr/>
          <a:lstStyle/>
          <a:p>
            <a:pPr>
              <a:defRPr sz="1250" baseline="0"/>
            </a:pPr>
            <a:endParaRPr lang="ru-RU"/>
          </a:p>
        </c:txPr>
        <c:crossAx val="65659264"/>
        <c:crosses val="autoZero"/>
        <c:auto val="1"/>
        <c:lblAlgn val="ctr"/>
        <c:lblOffset val="100"/>
        <c:noMultiLvlLbl val="0"/>
      </c:catAx>
      <c:valAx>
        <c:axId val="65659264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65649280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legend>
      <c:legendPos val="t"/>
      <c:legendEntry>
        <c:idx val="1"/>
        <c:delete val="1"/>
      </c:legendEntry>
      <c:layout/>
      <c:overlay val="0"/>
      <c:spPr>
        <a:solidFill>
          <a:srgbClr val="FFFF00"/>
        </a:solidFill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45653946098341"/>
          <c:y val="0.11188340184423953"/>
          <c:w val="0.5177905918101452"/>
          <c:h val="0.797397511387623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</c:spPr>
          <c:explosion val="14"/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Lbls>
            <c:delete val="1"/>
          </c:dLbls>
          <c:cat>
            <c:strRef>
              <c:f>Лист1!$A$2:$A$3</c:f>
              <c:strCache>
                <c:ptCount val="2"/>
                <c:pt idx="0">
                  <c:v>Прог</c:v>
                </c:pt>
                <c:pt idx="1">
                  <c:v>непрограммные направления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72801.100000000006</c:v>
                </c:pt>
                <c:pt idx="1">
                  <c:v>4581.5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0.71429</cdr:x>
      <cdr:y>0.19355</cdr:y>
    </cdr:from>
    <cdr:to>
      <cdr:x>0.8125</cdr:x>
      <cdr:y>0.41936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 flipV="1">
          <a:off x="5760640" y="864096"/>
          <a:ext cx="792089" cy="100811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0.61463</cdr:x>
      <cdr:y>0.5</cdr:y>
    </cdr:from>
    <cdr:to>
      <cdr:x>0.73756</cdr:x>
      <cdr:y>0.61111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>
          <a:off x="4320480" y="1944216"/>
          <a:ext cx="864096" cy="432048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dirty="0" smtClean="0"/>
            <a:t>93,15%</a:t>
          </a:r>
          <a:endParaRPr lang="ru-RU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0.19915</cdr:x>
      <cdr:y>0.76534</cdr:y>
    </cdr:from>
    <cdr:to>
      <cdr:x>0.22458</cdr:x>
      <cdr:y>0.8082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 flipH="1">
          <a:off x="1692188" y="3857736"/>
          <a:ext cx="216024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0.69793</cdr:x>
      <cdr:y>0.5</cdr:y>
    </cdr:from>
    <cdr:to>
      <cdr:x>1</cdr:x>
      <cdr:y>0.88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869744" y="1800200"/>
          <a:ext cx="1674872" cy="1368152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800" dirty="0" smtClean="0"/>
            <a:t>Программные направления 72801,1                     тыс. руб.</a:t>
          </a:r>
          <a:endParaRPr lang="ru-RU" sz="18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0.60435</cdr:x>
      <cdr:y>0.01522</cdr:y>
    </cdr:from>
    <cdr:to>
      <cdr:x>0.69131</cdr:x>
      <cdr:y>0.13684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V="1">
          <a:off x="5004556" y="80020"/>
          <a:ext cx="720109" cy="63930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B2A3-72AE-453E-9692-B029D7955CC4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F91C-20F7-4970-9039-50E9C7A4D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8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332656"/>
            <a:ext cx="4752528" cy="122413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lvl="1" algn="ctr"/>
            <a:r>
              <a:rPr lang="ru-RU" sz="4000" i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БЮДЖЕТ ДЛЯ ГРАЖДАН</a:t>
            </a:r>
            <a:endParaRPr lang="ru-RU" sz="4000" i="1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95736" y="1844824"/>
            <a:ext cx="6624736" cy="417646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«ОБ ИСПОЛНЕНИИ БЮДЖЕТА УСТЬ-НИЦИНСКОГО СЕЛЬСКОГО ПОСЕЛЕНИЯ ЗА 2017 ГОД»</a:t>
            </a:r>
          </a:p>
          <a:p>
            <a:pPr lvl="8" algn="ctr"/>
            <a:r>
              <a:rPr lang="ru-RU" sz="2000" dirty="0">
                <a:solidFill>
                  <a:srgbClr val="7030A0"/>
                </a:solidFill>
              </a:rPr>
              <a:t>к</a:t>
            </a:r>
            <a:r>
              <a:rPr lang="ru-RU" sz="2000" dirty="0" smtClean="0">
                <a:solidFill>
                  <a:srgbClr val="7030A0"/>
                </a:solidFill>
              </a:rPr>
              <a:t> решению</a:t>
            </a:r>
          </a:p>
          <a:p>
            <a:pPr lvl="8" algn="ctr"/>
            <a:r>
              <a:rPr lang="ru-RU" sz="2000" dirty="0" smtClean="0">
                <a:solidFill>
                  <a:srgbClr val="7030A0"/>
                </a:solidFill>
              </a:rPr>
              <a:t>Думы </a:t>
            </a:r>
            <a:r>
              <a:rPr lang="ru-RU" sz="2000" dirty="0" err="1" smtClean="0">
                <a:solidFill>
                  <a:srgbClr val="7030A0"/>
                </a:solidFill>
              </a:rPr>
              <a:t>Усть-Ницинского</a:t>
            </a:r>
            <a:endParaRPr lang="ru-RU" sz="2000" dirty="0" smtClean="0">
              <a:solidFill>
                <a:srgbClr val="7030A0"/>
              </a:solidFill>
            </a:endParaRPr>
          </a:p>
          <a:p>
            <a:pPr lvl="8" algn="ctr"/>
            <a:r>
              <a:rPr lang="ru-RU" sz="2000" dirty="0">
                <a:solidFill>
                  <a:srgbClr val="7030A0"/>
                </a:solidFill>
              </a:rPr>
              <a:t>с</a:t>
            </a:r>
            <a:r>
              <a:rPr lang="ru-RU" sz="2000" dirty="0" smtClean="0">
                <a:solidFill>
                  <a:srgbClr val="7030A0"/>
                </a:solidFill>
              </a:rPr>
              <a:t>ельского поселения </a:t>
            </a:r>
          </a:p>
          <a:p>
            <a:pPr lvl="8" algn="ctr"/>
            <a:r>
              <a:rPr lang="ru-RU" sz="2000" dirty="0">
                <a:solidFill>
                  <a:srgbClr val="7030A0"/>
                </a:solidFill>
              </a:rPr>
              <a:t>о</a:t>
            </a:r>
            <a:r>
              <a:rPr lang="ru-RU" sz="2000" dirty="0" smtClean="0">
                <a:solidFill>
                  <a:srgbClr val="7030A0"/>
                </a:solidFill>
              </a:rPr>
              <a:t>т    мая 2018 г. № 0000</a:t>
            </a:r>
          </a:p>
          <a:p>
            <a:pPr lvl="8" algn="ctr"/>
            <a:endParaRPr lang="ru-RU" sz="20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</p:txBody>
      </p:sp>
      <p:pic>
        <p:nvPicPr>
          <p:cNvPr id="1026" name="Picture 2" descr="C:\Users\76\Desktop\Бюджет\ОТКРЫТОСТЬ БЮДЖЕТНЫХ ДАННЫХ\ПРЕЗЕНТАЦИЯ\картинки\063f9eb698ee191291396b9fba0896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192" y="-243408"/>
            <a:ext cx="9144000" cy="7002016"/>
          </a:xfrm>
          <a:prstGeom prst="rect">
            <a:avLst/>
          </a:prstGeom>
          <a:solidFill>
            <a:srgbClr val="FFFF00"/>
          </a:solidFill>
          <a:ex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584176" cy="260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35897" y="364088"/>
            <a:ext cx="4896544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БЮДЖЕТ</a:t>
            </a:r>
            <a:r>
              <a:rPr lang="ru-RU" sz="3600" b="1" i="1" dirty="0" smtClean="0">
                <a:solidFill>
                  <a:srgbClr val="C0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 </a:t>
            </a:r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ДЛЯ ГРАЖДАН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1822435"/>
            <a:ext cx="6552728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Franklin Gothic Heavy" panose="020B0903020102020204" pitchFamily="34" charset="0"/>
              </a:rPr>
              <a:t>«ОБ ИСПОЛНЕНИИ БЮДЖЕТА УСТЬ-НИЦИНСКОГО СЕЛЬСКОГО ПОСЕЛЕНИЯ                ЗА ОТЧЕТНЫЙ ФИНАНСОВЫЙ 2022 ГОД»</a:t>
            </a:r>
            <a:endParaRPr lang="ru-RU" sz="2400" b="1" i="1" dirty="0">
              <a:solidFill>
                <a:schemeClr val="accent6">
                  <a:lumMod val="75000"/>
                </a:schemeClr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0152" y="4836120"/>
            <a:ext cx="2736304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7030A0"/>
                </a:solidFill>
              </a:rPr>
              <a:t>К решению Думы </a:t>
            </a:r>
            <a:r>
              <a:rPr lang="ru-RU" sz="2000" i="1" dirty="0" err="1" smtClean="0">
                <a:solidFill>
                  <a:srgbClr val="7030A0"/>
                </a:solidFill>
              </a:rPr>
              <a:t>Усть-Ницинского</a:t>
            </a:r>
            <a:r>
              <a:rPr lang="ru-RU" sz="2000" i="1" dirty="0" smtClean="0">
                <a:solidFill>
                  <a:srgbClr val="7030A0"/>
                </a:solidFill>
              </a:rPr>
              <a:t> сельского поселения от 26 мая 2023 года № 44 -НПА</a:t>
            </a:r>
            <a:endParaRPr lang="ru-RU" sz="20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61936846"/>
              </p:ext>
            </p:extLst>
          </p:nvPr>
        </p:nvGraphicFramePr>
        <p:xfrm>
          <a:off x="251520" y="1628800"/>
          <a:ext cx="864096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вал 3"/>
          <p:cNvSpPr/>
          <p:nvPr/>
        </p:nvSpPr>
        <p:spPr>
          <a:xfrm>
            <a:off x="251520" y="200492"/>
            <a:ext cx="8568952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ПЛАНОВЫЕ И ФАКТИЧЕСКИЕ ПОКАЗАТЕЛИ БЕЗВОЗМЕЗДНЫХ ПОСТУПЛЕНИЙ                                        В 2022ГОДУ, ТЫС. РУБЛЕЙ</a:t>
            </a:r>
            <a:endParaRPr lang="ru-RU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788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118176" cy="1143000"/>
          </a:xfrm>
        </p:spPr>
        <p:txBody>
          <a:bodyPr/>
          <a:lstStyle/>
          <a:p>
            <a:pPr algn="ctr"/>
            <a:endParaRPr lang="ru-RU" sz="1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80217480"/>
              </p:ext>
            </p:extLst>
          </p:nvPr>
        </p:nvGraphicFramePr>
        <p:xfrm>
          <a:off x="467544" y="1340768"/>
          <a:ext cx="820891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67544" y="165779"/>
            <a:ext cx="8208912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РАСХОДЫ БЮДЖЕТА УСТЬ-НИЦИНСКОГО СЕЛЬСКОГО ПОСЕЛЕНИЯ ЗА 2022 ГОД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524" y="5552900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Расходы бюджета при уточненном плане 83 074,8 тыс. рублей исполнены в объеме 77 382,6 тыс. рублей или 93,15 % от годовых значений.  </a:t>
            </a:r>
            <a:r>
              <a:rPr lang="ru-RU" sz="1600" dirty="0"/>
              <a:t>Не израсходованы средства </a:t>
            </a:r>
            <a:r>
              <a:rPr lang="ru-RU" sz="1600" dirty="0" smtClean="0"/>
              <a:t>в сумме 5 692,2 тыс. рублей из-за </a:t>
            </a:r>
            <a:r>
              <a:rPr lang="ru-RU" sz="1600" dirty="0"/>
              <a:t>недостаточности  денежных средств, по причине </a:t>
            </a:r>
            <a:r>
              <a:rPr lang="ru-RU" sz="1600" dirty="0" smtClean="0"/>
              <a:t>отвлечения денежных средств на погашение муниципальной </a:t>
            </a:r>
            <a:r>
              <a:rPr lang="ru-RU" sz="1600" dirty="0"/>
              <a:t>гарантии.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85048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192688" cy="1152128"/>
          </a:xfrm>
        </p:spPr>
        <p:txBody>
          <a:bodyPr/>
          <a:lstStyle/>
          <a:p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67550647"/>
              </p:ext>
            </p:extLst>
          </p:nvPr>
        </p:nvGraphicFramePr>
        <p:xfrm>
          <a:off x="35496" y="980727"/>
          <a:ext cx="9073008" cy="5951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592288"/>
                <a:gridCol w="1440160"/>
                <a:gridCol w="1296144"/>
                <a:gridCol w="1368152"/>
                <a:gridCol w="1440160"/>
              </a:tblGrid>
              <a:tr h="8719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Раздел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Уточненное годовое назначение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за год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Процент исполнения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Отклонения +, -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96245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Общегосударственные вопросы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14 217,3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13 844,2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97,38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- 373,1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908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0200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Национальная оборона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313,2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313,2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4784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0300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7 859,4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7 846,9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99,84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- 12,5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908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0400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Национальная экономика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15 607,5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15 305,1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98,06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- 302,4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4897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0500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Жилищно-коммунальное хозяйство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9 377,2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7 044,9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75,13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- 2 332,3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4688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0600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Охрана окружающей среды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1 066,0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1 066,0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471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0700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Образование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14,0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14,0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908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0800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Культура, кинематография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33 855,2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31 227,2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92,24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- 2 628,0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160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Социальная политика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551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Физическая культура и спорт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693,0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677,3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97,73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- 15,7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346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1200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50" b="0" dirty="0" smtClean="0">
                          <a:solidFill>
                            <a:srgbClr val="7030A0"/>
                          </a:solidFill>
                        </a:rPr>
                        <a:t>Средства</a:t>
                      </a:r>
                      <a:r>
                        <a:rPr lang="ru-RU" sz="1350" b="0" baseline="0" dirty="0" smtClean="0">
                          <a:solidFill>
                            <a:srgbClr val="7030A0"/>
                          </a:solidFill>
                        </a:rPr>
                        <a:t> массовой информации</a:t>
                      </a:r>
                      <a:endParaRPr lang="ru-RU" sz="135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61,0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32,8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53,81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- 28,2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2929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83 074,8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77 382,6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93,15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-5 692,2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07504" y="0"/>
            <a:ext cx="8928992" cy="9807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ВЫПОЛНЕНИЕ РАСХОДНОЙ ЧАСТИ БЮДЖЕТА УСТЬ-НИЦИНСКОГО СЕЛЬСКОГО ПОСЕЛЕНИЯ                             ЗА 2022 ГОД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7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32848" cy="936104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8550819"/>
              </p:ext>
            </p:extLst>
          </p:nvPr>
        </p:nvGraphicFramePr>
        <p:xfrm>
          <a:off x="359532" y="1556792"/>
          <a:ext cx="849694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67544" y="188640"/>
            <a:ext cx="8280920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latin typeface="Arial Black" panose="020B0A04020102020204" pitchFamily="34" charset="0"/>
              </a:rPr>
              <a:t>СТРУКТУРА  ИСПОЛНЕНИЯ РАСХОДНОЙ ЧАСТИ БЮДЖЕТА УСТЬ-НИЦИНСКОГО СЕЛЬСКОГО ПОСЕЛЕНИЯ В 2022 ГОДУ</a:t>
            </a:r>
            <a:endParaRPr lang="ru-RU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1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44624"/>
            <a:ext cx="4496287" cy="1143000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53388414"/>
              </p:ext>
            </p:extLst>
          </p:nvPr>
        </p:nvGraphicFramePr>
        <p:xfrm>
          <a:off x="251520" y="1340768"/>
          <a:ext cx="864096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179512" y="124292"/>
            <a:ext cx="8784976" cy="113042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ПЛАНОВЫЕ И ФАКТИЧЕСКИЕ ПОКАЗАТЕЛИ РАСХОДНОЙ ЧАСТИ БЮДЖЕТА                                                 В 2022 ГОДУ , ТЫС. РУБЛЕЙ</a:t>
            </a:r>
            <a:endParaRPr lang="ru-RU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21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16943731"/>
              </p:ext>
            </p:extLst>
          </p:nvPr>
        </p:nvGraphicFramePr>
        <p:xfrm>
          <a:off x="3582576" y="2564904"/>
          <a:ext cx="554461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67544" y="188640"/>
            <a:ext cx="8424936" cy="12241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ИСПОЛНЕНИЕ РАСХОДНОЙ ЧАСТИ НА РЕАЛИЗАЦИЮ МУНИЦИПАЛЬНОЙ ПРОГРАММЫ  В 2022 ГОДУ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3528" y="1556792"/>
            <a:ext cx="8568952" cy="79208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«Социально-экономическое развитие </a:t>
            </a:r>
            <a:r>
              <a:rPr lang="ru-RU" dirty="0" err="1" smtClean="0"/>
              <a:t>Усть-Ницинского</a:t>
            </a:r>
            <a:r>
              <a:rPr lang="ru-RU" dirty="0" smtClean="0"/>
              <a:t> сельского поселения на 2019 – 2024 годы»</a:t>
            </a:r>
            <a:endParaRPr lang="ru-RU" dirty="0"/>
          </a:p>
        </p:txBody>
      </p:sp>
      <p:pic>
        <p:nvPicPr>
          <p:cNvPr id="3" name="Picture 2" descr="http://www.images.sova72.ru/images/objects/240172/240172_98K4g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9080"/>
            <a:ext cx="3563888" cy="267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s://mw2.google.com/mw-panoramio/photos/medium/1236328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3563888" cy="178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707904" y="2996952"/>
            <a:ext cx="1562472" cy="172819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Непрограммные направления  4581,5               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13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3748" y="404664"/>
            <a:ext cx="4536504" cy="360040"/>
          </a:xfrm>
          <a:solidFill>
            <a:schemeClr val="accent5"/>
          </a:solidFill>
        </p:spPr>
        <p:txBody>
          <a:bodyPr/>
          <a:lstStyle/>
          <a:p>
            <a:pPr lvl="1" algn="ctr"/>
            <a:r>
              <a:rPr lang="ru-RU" i="1" dirty="0" smtClean="0">
                <a:noFill/>
              </a:rPr>
              <a:t>ИСПОЛНЕНИЕ МУНИЦИПАЛЬНОЙ ПРОГРАММЫ ПО ПОДПРОГРАММАМ ЗА 2021 ГОД</a:t>
            </a:r>
            <a:endParaRPr lang="ru-RU" i="1" dirty="0">
              <a:noFill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96118301"/>
              </p:ext>
            </p:extLst>
          </p:nvPr>
        </p:nvGraphicFramePr>
        <p:xfrm>
          <a:off x="107504" y="980730"/>
          <a:ext cx="8856984" cy="61037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0"/>
                <a:gridCol w="1224136"/>
                <a:gridCol w="1008112"/>
                <a:gridCol w="1224136"/>
              </a:tblGrid>
              <a:tr h="479414">
                <a:tc rowSpan="2">
                  <a:txBody>
                    <a:bodyPr/>
                    <a:lstStyle/>
                    <a:p>
                      <a:pPr algn="ctr"/>
                      <a:r>
                        <a:rPr lang="ru-RU" sz="1150" baseline="0" dirty="0" smtClean="0"/>
                        <a:t>НАИМЕНОВАНИЕ</a:t>
                      </a:r>
                      <a:endParaRPr lang="ru-RU" sz="1150" baseline="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50" baseline="0" dirty="0" smtClean="0"/>
                        <a:t>ОБЪЕМ РАСХОДОВ НА ВЫПОЛНЕНИЕ ПРОГРАММЫ (ПОДПРОГРАММ), тыс. руб.</a:t>
                      </a:r>
                      <a:endParaRPr lang="ru-RU" sz="115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30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30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14">
                <a:tc vMerge="1">
                  <a:txBody>
                    <a:bodyPr/>
                    <a:lstStyle/>
                    <a:p>
                      <a:endParaRPr lang="ru-RU" sz="130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aseline="0" dirty="0" smtClean="0">
                          <a:solidFill>
                            <a:schemeClr val="bg1"/>
                          </a:solidFill>
                        </a:rPr>
                        <a:t>ПЛАН</a:t>
                      </a:r>
                      <a:endParaRPr lang="ru-RU" sz="115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aseline="0" dirty="0" smtClean="0">
                          <a:solidFill>
                            <a:schemeClr val="bg1"/>
                          </a:solidFill>
                        </a:rPr>
                        <a:t>ФАКТ</a:t>
                      </a:r>
                      <a:endParaRPr lang="ru-RU" sz="115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50" baseline="0" dirty="0" smtClean="0">
                          <a:solidFill>
                            <a:schemeClr val="bg1"/>
                          </a:solidFill>
                        </a:rPr>
                        <a:t>ПРОЦЕНТ ВЫПОЛНЕНИЯ</a:t>
                      </a:r>
                      <a:endParaRPr lang="ru-RU" sz="115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7859">
                <a:tc>
                  <a:txBody>
                    <a:bodyPr/>
                    <a:lstStyle/>
                    <a:p>
                      <a:r>
                        <a:rPr lang="ru-RU" sz="1300" baseline="0" dirty="0" smtClean="0"/>
                        <a:t>ВСЕГО ПО МУНИЦИПАЛЬНОЙ ПРОГРАММЕ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78368,6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72801,1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92,90</a:t>
                      </a:r>
                      <a:endParaRPr lang="ru-RU" sz="1300" baseline="0" dirty="0"/>
                    </a:p>
                  </a:txBody>
                  <a:tcPr/>
                </a:tc>
              </a:tr>
              <a:tr h="719902">
                <a:tc>
                  <a:txBody>
                    <a:bodyPr/>
                    <a:lstStyle/>
                    <a:p>
                      <a:r>
                        <a:rPr lang="ru-RU" sz="1300" baseline="0" dirty="0" smtClean="0"/>
                        <a:t>ПОДПРОГРАММА  1 «Обеспечение безопасности жизнедеятельности населения на территории </a:t>
                      </a:r>
                      <a:r>
                        <a:rPr lang="ru-RU" sz="1300" baseline="0" dirty="0" err="1" smtClean="0"/>
                        <a:t>Усть-Ницинского</a:t>
                      </a:r>
                      <a:r>
                        <a:rPr lang="ru-RU" sz="1300" baseline="0" dirty="0" smtClean="0"/>
                        <a:t> сельского поселения»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8232,6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8220,2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99,85</a:t>
                      </a:r>
                      <a:endParaRPr lang="ru-RU" sz="1300" baseline="0" dirty="0"/>
                    </a:p>
                  </a:txBody>
                  <a:tcPr/>
                </a:tc>
              </a:tr>
              <a:tr h="5068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aseline="0" dirty="0" smtClean="0"/>
                        <a:t>ПОДПРОГРАММА  2 «Развитие транспорта и дорожного хозяйства на территории </a:t>
                      </a:r>
                      <a:r>
                        <a:rPr lang="ru-RU" sz="1300" baseline="0" dirty="0" err="1" smtClean="0"/>
                        <a:t>Усть-Ницинского</a:t>
                      </a:r>
                      <a:r>
                        <a:rPr lang="ru-RU" sz="1300" baseline="0" dirty="0" smtClean="0"/>
                        <a:t> сельского поселения»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15443,4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15236,4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98,66</a:t>
                      </a:r>
                      <a:endParaRPr lang="ru-RU" sz="1300" baseline="0" dirty="0"/>
                    </a:p>
                  </a:txBody>
                  <a:tcPr/>
                </a:tc>
              </a:tr>
              <a:tr h="493502">
                <a:tc>
                  <a:txBody>
                    <a:bodyPr/>
                    <a:lstStyle/>
                    <a:p>
                      <a:r>
                        <a:rPr lang="ru-RU" sz="1300" baseline="0" dirty="0" smtClean="0"/>
                        <a:t>ПОДПРОГРАММА  3 «Развитие земельных и имущественных отношений </a:t>
                      </a:r>
                      <a:r>
                        <a:rPr lang="ru-RU" sz="1300" baseline="0" dirty="0" err="1" smtClean="0"/>
                        <a:t>Усть-Ницинского</a:t>
                      </a:r>
                      <a:r>
                        <a:rPr lang="ru-RU" sz="1300" baseline="0" dirty="0" smtClean="0"/>
                        <a:t> сельского поселения»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124,0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8,6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6,97</a:t>
                      </a:r>
                      <a:endParaRPr lang="ru-RU" sz="1300" baseline="0" dirty="0"/>
                    </a:p>
                  </a:txBody>
                  <a:tcPr/>
                </a:tc>
              </a:tr>
              <a:tr h="693987">
                <a:tc>
                  <a:txBody>
                    <a:bodyPr/>
                    <a:lstStyle/>
                    <a:p>
                      <a:r>
                        <a:rPr lang="ru-RU" sz="1300" baseline="0" dirty="0" smtClean="0"/>
                        <a:t>ПОДПРОГРАММА  5 «Развитие жилищно-коммунального хозяйства и повышение энергетической эффективности в </a:t>
                      </a:r>
                      <a:r>
                        <a:rPr lang="ru-RU" sz="1300" baseline="0" dirty="0" err="1" smtClean="0"/>
                        <a:t>Усть-Ницинском</a:t>
                      </a:r>
                      <a:r>
                        <a:rPr lang="ru-RU" sz="1300" baseline="0" dirty="0" smtClean="0"/>
                        <a:t> сельском поселении»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10443,2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8110,9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77,67</a:t>
                      </a:r>
                      <a:endParaRPr lang="ru-RU" sz="1300" baseline="0" dirty="0"/>
                    </a:p>
                  </a:txBody>
                  <a:tcPr/>
                </a:tc>
              </a:tr>
              <a:tr h="4935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aseline="0" dirty="0" smtClean="0"/>
                        <a:t>ПОДПРОГРАММА  6 «Развитие культуры </a:t>
                      </a:r>
                      <a:r>
                        <a:rPr lang="ru-RU" sz="1300" baseline="0" dirty="0" err="1" smtClean="0"/>
                        <a:t>Усть-Ницинского</a:t>
                      </a:r>
                      <a:r>
                        <a:rPr lang="ru-RU" sz="1300" baseline="0" dirty="0" smtClean="0"/>
                        <a:t> сельского поселения»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33516,0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30888,0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92,16</a:t>
                      </a:r>
                      <a:endParaRPr lang="ru-RU" sz="1300" baseline="0" dirty="0"/>
                    </a:p>
                  </a:txBody>
                  <a:tcPr/>
                </a:tc>
              </a:tr>
              <a:tr h="493502">
                <a:tc>
                  <a:txBody>
                    <a:bodyPr/>
                    <a:lstStyle/>
                    <a:p>
                      <a:r>
                        <a:rPr lang="ru-RU" sz="1300" baseline="0" dirty="0" smtClean="0"/>
                        <a:t>ПОДПРОГРАММА 7 «Социальная политика в </a:t>
                      </a:r>
                      <a:r>
                        <a:rPr lang="ru-RU" sz="1300" baseline="0" dirty="0" err="1" smtClean="0"/>
                        <a:t>Усть-Ницинском</a:t>
                      </a:r>
                      <a:r>
                        <a:rPr lang="ru-RU" sz="1300" baseline="0" dirty="0" smtClean="0"/>
                        <a:t> сельском поселении»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11,0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11,0</a:t>
                      </a:r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100</a:t>
                      </a:r>
                      <a:endParaRPr lang="ru-RU" sz="1300" baseline="0" dirty="0"/>
                    </a:p>
                  </a:txBody>
                  <a:tcPr/>
                </a:tc>
              </a:tr>
              <a:tr h="493502">
                <a:tc>
                  <a:txBody>
                    <a:bodyPr/>
                    <a:lstStyle/>
                    <a:p>
                      <a:r>
                        <a:rPr lang="ru-RU" sz="1300" baseline="0" dirty="0" smtClean="0"/>
                        <a:t>ПОДПРОГРАММА 8 «Развитие физической культуры и спорта на территории </a:t>
                      </a:r>
                      <a:r>
                        <a:rPr lang="ru-RU" sz="1300" baseline="0" dirty="0" err="1" smtClean="0"/>
                        <a:t>Усть-Ницинского</a:t>
                      </a:r>
                      <a:r>
                        <a:rPr lang="ru-RU" sz="1300" baseline="0" dirty="0" smtClean="0"/>
                        <a:t> сельского поселения»</a:t>
                      </a:r>
                      <a:endParaRPr lang="ru-RU" sz="130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707,0</a:t>
                      </a:r>
                      <a:endParaRPr lang="ru-RU" sz="130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691,3</a:t>
                      </a:r>
                      <a:endParaRPr lang="ru-RU" sz="130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97,78</a:t>
                      </a:r>
                      <a:endParaRPr lang="ru-RU" sz="1300" baseline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502">
                <a:tc>
                  <a:txBody>
                    <a:bodyPr/>
                    <a:lstStyle/>
                    <a:p>
                      <a:r>
                        <a:rPr lang="ru-RU" sz="1300" baseline="0" dirty="0" smtClean="0"/>
                        <a:t>ПОДПРОГРАММА 9 «Общегосударственные вопросы </a:t>
                      </a:r>
                      <a:r>
                        <a:rPr lang="ru-RU" sz="1300" baseline="0" dirty="0" err="1" smtClean="0"/>
                        <a:t>Усть-Ницинского</a:t>
                      </a:r>
                      <a:r>
                        <a:rPr lang="ru-RU" sz="1300" baseline="0" dirty="0" smtClean="0"/>
                        <a:t> сельского поселения»</a:t>
                      </a:r>
                      <a:endParaRPr lang="ru-RU" sz="130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9891,3</a:t>
                      </a:r>
                      <a:endParaRPr lang="ru-RU" sz="130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9634,6</a:t>
                      </a:r>
                      <a:endParaRPr lang="ru-RU" sz="130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97,40</a:t>
                      </a:r>
                      <a:endParaRPr lang="ru-RU" sz="1300" baseline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8818">
                <a:tc>
                  <a:txBody>
                    <a:bodyPr/>
                    <a:lstStyle/>
                    <a:p>
                      <a:endParaRPr lang="ru-RU" sz="13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baseline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3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323528" y="0"/>
            <a:ext cx="8568952" cy="9807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ИСПОЛНЕНИЕ РАСХОДНОЙ ЧАСТИ БЮДЖЕТА ПО МУНИЦИПАЛЬНОЙ ПРОГРАММЕ (ПОДПРОГРАММАМ) ЗА 2022 ГОД</a:t>
            </a:r>
            <a:endParaRPr lang="ru-RU" sz="1400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881083"/>
              </p:ext>
            </p:extLst>
          </p:nvPr>
        </p:nvGraphicFramePr>
        <p:xfrm>
          <a:off x="179512" y="6675120"/>
          <a:ext cx="9145016" cy="365760"/>
        </p:xfrm>
        <a:graphic>
          <a:graphicData uri="http://schemas.openxmlformats.org/drawingml/2006/table">
            <a:tbl>
              <a:tblPr/>
              <a:tblGrid>
                <a:gridCol w="9145016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17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332656"/>
            <a:ext cx="6768752" cy="720080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6186742"/>
              </p:ext>
            </p:extLst>
          </p:nvPr>
        </p:nvGraphicFramePr>
        <p:xfrm>
          <a:off x="431540" y="972716"/>
          <a:ext cx="828092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вал 3"/>
          <p:cNvSpPr/>
          <p:nvPr/>
        </p:nvSpPr>
        <p:spPr>
          <a:xfrm>
            <a:off x="323528" y="1940"/>
            <a:ext cx="8496944" cy="9787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СТРУКТУРА ИСПОЛНЕНИЯ РАСХОДОВ ПОДПРОГРАММ В МУНИЦИПАЛЬНОЙ ПРОГРАММЕ ЗА 2022 год </a:t>
            </a:r>
            <a:endParaRPr lang="ru-RU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085184"/>
            <a:ext cx="4320480" cy="172819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/>
              <a:t>Наибольший удельный вес в муниципальной программе занимает подпрограмма 6 «Развитие культуры …..» – 42,43%; подпрограмма  2 «Развитие транспорта и дорожного хозяйства на ……» – 20,93 %; подпрограмма 9 «Общегосударственные вопросы </a:t>
            </a:r>
            <a:r>
              <a:rPr lang="ru-RU" sz="1200" dirty="0" err="1" smtClean="0"/>
              <a:t>Усть-Ницинского</a:t>
            </a:r>
            <a:r>
              <a:rPr lang="ru-RU" sz="1200" dirty="0" smtClean="0"/>
              <a:t> сельского поселения» – </a:t>
            </a:r>
            <a:r>
              <a:rPr lang="ru-RU" sz="1200" dirty="0"/>
              <a:t>13,23%. подпрограмма </a:t>
            </a:r>
            <a:r>
              <a:rPr lang="ru-RU" sz="1200" dirty="0" smtClean="0"/>
              <a:t>5 «Развитие </a:t>
            </a:r>
            <a:r>
              <a:rPr lang="ru-RU" sz="1200" dirty="0"/>
              <a:t>ЖКХ и повышение энергетической эффективности в ….» – </a:t>
            </a:r>
            <a:r>
              <a:rPr lang="ru-RU" sz="1200" dirty="0" smtClean="0"/>
              <a:t>11,14%;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12055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6408"/>
            <a:ext cx="6512511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10301073"/>
              </p:ext>
            </p:extLst>
          </p:nvPr>
        </p:nvGraphicFramePr>
        <p:xfrm>
          <a:off x="251520" y="1484784"/>
          <a:ext cx="8568951" cy="2421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ПЛАН,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ФАКТ,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82 843,1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83 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215,5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1548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расходы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83 074,8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77 382,6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8263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Дефицит (-)                     Профицит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(+)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+ 5 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832,9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509896" y="193636"/>
            <a:ext cx="8136904" cy="936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ИТОГИ ИСПОЛНЕНИЯ БЮДЖЕТА УСТЬ- НИЦИНСКОГО СЕЛЬСКОГО ПОСЕЛЕНИЯ                            В 2022 ГОДУ</a:t>
            </a:r>
            <a:endParaRPr lang="ru-RU" b="1" i="1" dirty="0">
              <a:latin typeface="Arial Black" panose="020B0A04020102020204" pitchFamily="34" charset="0"/>
            </a:endParaRPr>
          </a:p>
        </p:txBody>
      </p:sp>
      <p:pic>
        <p:nvPicPr>
          <p:cNvPr id="1028" name="Picture 4" descr="https://news.sarbc.ru/images/orig/2015/08/img_AkQvI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77072"/>
            <a:ext cx="4896544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74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00739809"/>
              </p:ext>
            </p:extLst>
          </p:nvPr>
        </p:nvGraphicFramePr>
        <p:xfrm>
          <a:off x="107504" y="2060847"/>
          <a:ext cx="8856984" cy="3888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3416"/>
                <a:gridCol w="1351080"/>
                <a:gridCol w="1318164"/>
                <a:gridCol w="1355977"/>
                <a:gridCol w="1718347"/>
              </a:tblGrid>
              <a:tr h="9408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  На какие цели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solidFill>
                            <a:srgbClr val="7030A0"/>
                          </a:solidFill>
                          <a:effectLst/>
                        </a:rPr>
                        <a:t>Сальдо на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01.01.2022г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Поступило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Погашение, основного долга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списание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Сальдо  на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smtClean="0">
                          <a:solidFill>
                            <a:srgbClr val="7030A0"/>
                          </a:solidFill>
                          <a:effectLst/>
                        </a:rPr>
                        <a:t>01.01.2023г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9462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Обязательства по муниципальной гарантии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2022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АО «Управление 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снабжения и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сбыта Свердловской области»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</a:rPr>
                        <a:t>0</a:t>
                      </a: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777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4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044 352,05</a:t>
                      </a:r>
                      <a:endParaRPr lang="ru-RU" sz="1400" b="1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732 647,95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646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Обязательства по муниципальной гарантии </a:t>
                      </a: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2022г </a:t>
                      </a: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«ИП Иванов И.А.»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360 000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360 000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646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Обязательства по муниципальной гарантии </a:t>
                      </a: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2022г </a:t>
                      </a: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«ИП </a:t>
                      </a:r>
                      <a:r>
                        <a:rPr lang="ru-RU" sz="1400" b="1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Шатин</a:t>
                      </a:r>
                      <a:r>
                        <a:rPr lang="ru-RU" sz="14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Л.Н.»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360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360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7096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Обязательства по муниципальной гарантии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2022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г. АО «</a:t>
                      </a:r>
                      <a:r>
                        <a:rPr lang="ru-RU" sz="1400" b="1" dirty="0" err="1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ЭнергосбыТ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 Плюс»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800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800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623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6 297000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5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564 352,05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732 647,95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251520" y="332656"/>
            <a:ext cx="8640960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РАЗМЕР И СТРУКТУРА МУНИЦИПАЛЬНОГО ДОЛГА УСТЬ-НИЦИНСКОГО СЕЛЬСКОГО ПОСЕЛЕНИЯ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72740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1152128"/>
          </a:xfrm>
          <a:solidFill>
            <a:srgbClr val="FFFF00"/>
          </a:solidFill>
        </p:spPr>
        <p:txBody>
          <a:bodyPr/>
          <a:lstStyle/>
          <a:p>
            <a:pPr lvl="1" algn="ctr"/>
            <a:r>
              <a:rPr lang="ru-RU" sz="20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 ВНЕСЕНИИ ИЗМЕНЕНИЙ В РЕШЕНИЕ ДУМЫ УСТЬ-НИЦИНСКОГО СЕЛЬСКОГО ПОСЕЛЕНИЯ                                  ОТ 28.12.2020 № 235-НПА  </a:t>
            </a:r>
            <a:endParaRPr lang="ru-RU" sz="2000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412776"/>
            <a:ext cx="8136904" cy="5040560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В  течение 2021 года вносились изменения 7 раз </a:t>
            </a:r>
          </a:p>
          <a:p>
            <a:pPr algn="ctr"/>
            <a:endParaRPr lang="ru-RU" u="sng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1844824"/>
            <a:ext cx="7056784" cy="468052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Решения Думы </a:t>
            </a:r>
            <a:r>
              <a:rPr lang="ru-RU" sz="2000" b="1" dirty="0" err="1" smtClean="0"/>
              <a:t>Усть-Ницинского</a:t>
            </a:r>
            <a:r>
              <a:rPr lang="ru-RU" sz="2000" b="1" dirty="0" smtClean="0"/>
              <a:t> сельского поселения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b="1" dirty="0" smtClean="0"/>
              <a:t>от 31.03.2022 № 315-1-НПА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31.05.2022 № 315-2-НПА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20.06.2022 № 315-3-НПА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26.08.2022 № 315-4-НПА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27.10.2022 № 315-5-НПА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28.11.2022 № 315-6-НПА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21.12.2022 № 315-7-НПА</a:t>
            </a:r>
          </a:p>
        </p:txBody>
      </p:sp>
    </p:spTree>
    <p:extLst>
      <p:ext uri="{BB962C8B-B14F-4D97-AF65-F5344CB8AC3E}">
        <p14:creationId xmlns:p14="http://schemas.microsoft.com/office/powerpoint/2010/main" val="41072083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188640"/>
            <a:ext cx="295232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716016" y="3068959"/>
            <a:ext cx="4104456" cy="345948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000" i="1" dirty="0" smtClean="0"/>
              <a:t>Администрация </a:t>
            </a:r>
            <a:r>
              <a:rPr lang="ru-RU" sz="2000" i="1" dirty="0" err="1" smtClean="0"/>
              <a:t>Усть-Ницинского</a:t>
            </a:r>
            <a:r>
              <a:rPr lang="ru-RU" sz="2000" i="1" dirty="0" smtClean="0"/>
              <a:t> сельского поселения</a:t>
            </a:r>
          </a:p>
          <a:p>
            <a:pPr algn="ctr"/>
            <a:r>
              <a:rPr lang="ru-RU" sz="2000" i="1" dirty="0" smtClean="0"/>
              <a:t>623943, Свердловская область, </a:t>
            </a:r>
            <a:r>
              <a:rPr lang="ru-RU" sz="2000" i="1" dirty="0" err="1" smtClean="0"/>
              <a:t>Слободо</a:t>
            </a:r>
            <a:r>
              <a:rPr lang="ru-RU" sz="2000" i="1" dirty="0" smtClean="0"/>
              <a:t>-Туринский район, с. </a:t>
            </a:r>
            <a:r>
              <a:rPr lang="ru-RU" sz="2000" i="1" dirty="0" err="1" smtClean="0"/>
              <a:t>Усть-Ницинское</a:t>
            </a:r>
            <a:r>
              <a:rPr lang="ru-RU" sz="2000" i="1" dirty="0" smtClean="0"/>
              <a:t>, ул. </a:t>
            </a:r>
            <a:r>
              <a:rPr lang="ru-RU" sz="2000" i="1" dirty="0" err="1" smtClean="0"/>
              <a:t>Шанаурина</a:t>
            </a:r>
            <a:r>
              <a:rPr lang="ru-RU" sz="2000" i="1" dirty="0" smtClean="0"/>
              <a:t>, 34</a:t>
            </a:r>
          </a:p>
          <a:p>
            <a:pPr algn="ctr"/>
            <a:r>
              <a:rPr lang="ru-RU" sz="2000" i="1" dirty="0"/>
              <a:t>т</a:t>
            </a:r>
            <a:r>
              <a:rPr lang="ru-RU" sz="2000" i="1" dirty="0" smtClean="0"/>
              <a:t>ел. (343)6127845,          (343)6127843</a:t>
            </a:r>
          </a:p>
          <a:p>
            <a:pPr algn="ctr"/>
            <a:r>
              <a:rPr lang="en-US" sz="2000" i="1" u="sng" dirty="0" smtClean="0">
                <a:solidFill>
                  <a:srgbClr val="0070C0"/>
                </a:solidFill>
              </a:rPr>
              <a:t>E-mail</a:t>
            </a:r>
            <a:r>
              <a:rPr lang="ru-RU" sz="2000" i="1" u="sng" dirty="0" smtClean="0">
                <a:solidFill>
                  <a:srgbClr val="0070C0"/>
                </a:solidFill>
              </a:rPr>
              <a:t>:</a:t>
            </a:r>
            <a:r>
              <a:rPr lang="en-US" sz="2000" i="1" u="sng" dirty="0" smtClean="0">
                <a:solidFill>
                  <a:srgbClr val="0070C0"/>
                </a:solidFill>
              </a:rPr>
              <a:t>ustniza@yandex.ru</a:t>
            </a:r>
            <a:endParaRPr lang="ru-RU" sz="2000" i="1" u="sng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76\Desktop\62jfpo-m4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" y="2376264"/>
            <a:ext cx="4248472" cy="223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76\Desktop\DSC062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392488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cdn.esoft.digital/1024768/photos/5901b2f703b7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" y="0"/>
            <a:ext cx="424847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photos.wikimapia.org/p/00/05/11/22/61_bi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" y="4611612"/>
            <a:ext cx="4248472" cy="198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9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936104"/>
          </a:xfrm>
        </p:spPr>
        <p:txBody>
          <a:bodyPr/>
          <a:lstStyle/>
          <a:p>
            <a:pPr lvl="1"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ЫЕ ПОКАЗАТЕЛИ СОЦИАЛЬНО-ЭКОНОМИЧЕСКОГО РАЗВИТИЯ УСТЬ-НИЦИНСКОГО СЕЛЬСКОГО </a:t>
            </a:r>
            <a:r>
              <a:rPr lang="ru-RU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ПОСЕЛЕНИЯИнф</a:t>
            </a:r>
            <a:endPara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31941081"/>
              </p:ext>
            </p:extLst>
          </p:nvPr>
        </p:nvGraphicFramePr>
        <p:xfrm>
          <a:off x="251520" y="1628798"/>
          <a:ext cx="8640960" cy="4896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245"/>
                <a:gridCol w="1262371"/>
                <a:gridCol w="1490501"/>
                <a:gridCol w="1605843"/>
              </a:tblGrid>
              <a:tr h="7153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Ед. </a:t>
                      </a:r>
                      <a:r>
                        <a:rPr lang="ru-RU" dirty="0" err="1" smtClean="0"/>
                        <a:t>измер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 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постоянного населения МО (на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начало года)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человек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2792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2686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населения в трудоспособном возрасте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человек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1389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1292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населения старше трудоспособного возраста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человек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834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827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Среднедушевые денежные доходы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(в месяц)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bg1"/>
                          </a:solidFill>
                        </a:rPr>
                        <a:t>руб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/чел.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10293,05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11231,07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розничной торговли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108,7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117,0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общественного питания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13,2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14,2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07504" y="44624"/>
            <a:ext cx="8928991" cy="13681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ИНФОРМАЦИЯ ПО ОСНОВНЫМ ПОКАЗАТЕЛЯМ СОЦИАЛЬНО-ЭКОНОМИЧЕСКОГО РАЗВИТИЯ УСТЬ-НИЦИНСКОГО СЕЛЬСКОГО ПОСЕЛЕНИЯ</a:t>
            </a:r>
            <a:endParaRPr lang="ru-RU" sz="2000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9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8792" cy="936103"/>
          </a:xfrm>
        </p:spPr>
        <p:txBody>
          <a:bodyPr/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</a:rPr>
              <a:t>ПОСТУПЛЕНИЕ ДОХОДОВ В БЮДЖЕТ УСТЬ-НИЦИНСКОГО СЕЛЬСКОГО ПОСЕЛЕНИЯ  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ru-RU" sz="2000" i="1" dirty="0" smtClean="0">
                <a:solidFill>
                  <a:srgbClr val="FF0000"/>
                </a:solidFill>
              </a:rPr>
              <a:t>                     В 2017 ГОДУ</a:t>
            </a:r>
            <a:endParaRPr lang="ru-RU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70272"/>
              </p:ext>
            </p:extLst>
          </p:nvPr>
        </p:nvGraphicFramePr>
        <p:xfrm>
          <a:off x="899592" y="1700808"/>
          <a:ext cx="7832799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83" y="5445224"/>
            <a:ext cx="7970183" cy="1275422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За 2022 год в бюджет </a:t>
            </a:r>
            <a:r>
              <a:rPr lang="ru-RU" sz="1600" b="1" dirty="0" err="1" smtClean="0"/>
              <a:t>Усть-Ницинского</a:t>
            </a:r>
            <a:r>
              <a:rPr lang="ru-RU" sz="1600" b="1" dirty="0" smtClean="0"/>
              <a:t> сельского поселения доходов поступило 83 215,5 тыс. рублей при плане 82 843,1 тыс. рублей. План выполнен на 100,45 % в том числе по налоговым и неналоговым доходам 102,7 %.</a:t>
            </a:r>
            <a:endParaRPr lang="ru-RU" sz="1600" b="1" dirty="0"/>
          </a:p>
        </p:txBody>
      </p:sp>
      <p:pic>
        <p:nvPicPr>
          <p:cNvPr id="6" name="Picture 3" descr="C:\Users\76\Desktop\1704410_kartinki-meshok-s-dengami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1628800"/>
            <a:ext cx="271359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395536" y="188640"/>
            <a:ext cx="8496944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ПОСТУПЛЕНИЕ ДОХОДОВ В БЮДЖЕТ УСТЬ-НИЦИНСКОГО СЕЛЬСКОГО ПОСЕЛЕНИЯ                           ЗА 2022 ГОД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19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998984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61640100"/>
              </p:ext>
            </p:extLst>
          </p:nvPr>
        </p:nvGraphicFramePr>
        <p:xfrm>
          <a:off x="107504" y="1268759"/>
          <a:ext cx="8928993" cy="5360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1944216"/>
                <a:gridCol w="1512168"/>
                <a:gridCol w="1512169"/>
              </a:tblGrid>
              <a:tr h="60209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/>
                </a:tc>
              </a:tr>
              <a:tr h="3828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Налоговые и неналоговые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доходы, в </a:t>
                      </a:r>
                      <a:r>
                        <a:rPr lang="ru-RU" sz="1200" b="1" baseline="0" dirty="0" err="1" smtClean="0">
                          <a:solidFill>
                            <a:schemeClr val="bg1"/>
                          </a:solidFill>
                        </a:rPr>
                        <a:t>т.ч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.:</a:t>
                      </a:r>
                      <a:endParaRPr lang="ru-RU" sz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13795,5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14167,9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102,70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8216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Налог на доходы физических лиц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378,0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398,5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105,42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82166">
                <a:tc>
                  <a:txBody>
                    <a:bodyPr/>
                    <a:lstStyle/>
                    <a:p>
                      <a:r>
                        <a:rPr lang="ru-RU" sz="12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Акцизы на нефтепродукты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10369,0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10679,8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103,00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8216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Налог на имущество физических лиц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783,0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817,7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104,43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8558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Земельный налог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2064,3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2102,9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101,87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01649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Земельный налог (по обязательствам возникшим до 1 января 2006 года), мобилизуемый на территориях сельских поселений (сумма платежа(перерасчеты, недоимка и задолженность по соответствующему платежу, в том числе по отмененному)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-0,4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63594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130,5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98,7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75,63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3163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Прочие доходы от компенсации затрат 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45,7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45,7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100,00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8347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Доходы от продажи земельных участков, находящихся в собственности поселения</a:t>
                      </a:r>
                      <a:endParaRPr lang="ru-RU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25,0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25,0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100,00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07504" y="116632"/>
            <a:ext cx="8928992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НАЛОГОВЫЕ И НЕНАЛОГОВЫЕ ДОХОДЫ БЮДЖЕТА УСТЬ-НИЦИНСКОГО СЕЛЬСКОГО ПОСЕЛЕНИЯ    ЗА 2022 ГОД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2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840760" cy="934040"/>
          </a:xfrm>
        </p:spPr>
        <p:txBody>
          <a:bodyPr/>
          <a:lstStyle/>
          <a:p>
            <a:endParaRPr lang="ru-RU" sz="1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91020168"/>
              </p:ext>
            </p:extLst>
          </p:nvPr>
        </p:nvGraphicFramePr>
        <p:xfrm>
          <a:off x="323528" y="1700808"/>
          <a:ext cx="8208912" cy="5073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вал 2"/>
          <p:cNvSpPr/>
          <p:nvPr/>
        </p:nvSpPr>
        <p:spPr>
          <a:xfrm>
            <a:off x="478797" y="116632"/>
            <a:ext cx="8280920" cy="13464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СТРУКТУРА ИСПОЛНЕНИЯ НАЛОГОВЫХ И НЕНАЛОГОВЫХ ДОХОДОВ БЮДЖЕТА УСТЬ-НИЦИНСКОГО СЕЛЬСКОГО ПОСЕЛЕНИЯ В 2022 ГОДУ</a:t>
            </a:r>
            <a:endParaRPr lang="ru-RU" b="1" i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259632" y="3501008"/>
            <a:ext cx="86051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4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5792431" cy="1143000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28251604"/>
              </p:ext>
            </p:extLst>
          </p:nvPr>
        </p:nvGraphicFramePr>
        <p:xfrm>
          <a:off x="251520" y="1556792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вал 2"/>
          <p:cNvSpPr/>
          <p:nvPr/>
        </p:nvSpPr>
        <p:spPr>
          <a:xfrm>
            <a:off x="539552" y="188640"/>
            <a:ext cx="8280920" cy="10081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ПЛАНОВЫЕ И ФАКТИЧЕСКИЕ ПОКАЗАТЕЛИ НАЛОГОВЫХ И НЕНАЛОГОВЫХ ДОХОДОВ                                     В 2022ГОДУ, тыс. рублей</a:t>
            </a:r>
            <a:endParaRPr lang="ru-RU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62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344816" cy="1143000"/>
          </a:xfrm>
        </p:spPr>
        <p:txBody>
          <a:bodyPr/>
          <a:lstStyle/>
          <a:p>
            <a:pPr algn="ctr"/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10556533"/>
              </p:ext>
            </p:extLst>
          </p:nvPr>
        </p:nvGraphicFramePr>
        <p:xfrm>
          <a:off x="179512" y="1412775"/>
          <a:ext cx="8784977" cy="5221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552"/>
                <a:gridCol w="1856988"/>
                <a:gridCol w="1695186"/>
                <a:gridCol w="1590251"/>
              </a:tblGrid>
              <a:tr h="13199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доходы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план,                      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исполнение,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48028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Дотации на выравнивание уровня бюджетной обеспеченности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4971,9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4971,9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4486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Межбюджетные трансферты, передаваемые бюджетам сельских поселений из бюджетов муниципальных районов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3742,7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3742,7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002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325,0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325,0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3453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Прочие межбюджетные трансферты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59857,8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59857,8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097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Дотации бюджетам сельских поселений за достижение показателей деятельности ОМСУ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54,2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54,2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973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Субсидии на поддержку отрасли культуры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96,0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96,0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8235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69047,6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69047,6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323528" y="188640"/>
            <a:ext cx="8496944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БЕЗВОЗМЕЗДНЫЕ ПОСТУПЛЕНИЯ  БЮДЖЕТА УСТЬ-НИЦИНСКОГО СЕЛЬСКОГО ПОСЕЛЕНИЯ В 2022 ГОДУ</a:t>
            </a:r>
          </a:p>
        </p:txBody>
      </p:sp>
    </p:spTree>
    <p:extLst>
      <p:ext uri="{BB962C8B-B14F-4D97-AF65-F5344CB8AC3E}">
        <p14:creationId xmlns:p14="http://schemas.microsoft.com/office/powerpoint/2010/main" val="3461894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/>
          <a:lstStyle/>
          <a:p>
            <a:pPr algn="ctr"/>
            <a:endParaRPr lang="ru-RU" sz="1800" dirty="0"/>
          </a:p>
        </p:txBody>
      </p:sp>
      <p:sp>
        <p:nvSpPr>
          <p:cNvPr id="5" name="Овал 4"/>
          <p:cNvSpPr/>
          <p:nvPr/>
        </p:nvSpPr>
        <p:spPr>
          <a:xfrm>
            <a:off x="467544" y="116632"/>
            <a:ext cx="8424936" cy="12961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СТРУКТУРА ИСПОЛНЕНИЯ БЕЗВОЗМЕЗДНЫХ ПОСТУПЛЕНИЙ БЮДЖЕТА УСТЬ-НИЦИНСКОГО СЕЛЬСКОГО ПОСЕЛЕНИЯ В 2022 ГОДУ</a:t>
            </a:r>
            <a:endParaRPr lang="ru-RU" b="1" i="1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9274176"/>
              </p:ext>
            </p:extLst>
          </p:nvPr>
        </p:nvGraphicFramePr>
        <p:xfrm>
          <a:off x="647564" y="1844824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075305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3879</TotalTime>
  <Words>1361</Words>
  <Application>Microsoft Office PowerPoint</Application>
  <PresentationFormat>Экран (4:3)</PresentationFormat>
  <Paragraphs>355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БЮДЖЕТ ДЛЯ ГРАЖДАН</vt:lpstr>
      <vt:lpstr>О ВНЕСЕНИИ ИЗМЕНЕНИЙ В РЕШЕНИЕ ДУМЫ УСТЬ-НИЦИНСКОГО СЕЛЬСКОГО ПОСЕЛЕНИЯ                                  ОТ 28.12.2020 № 235-НПА  </vt:lpstr>
      <vt:lpstr>ЫЕ ПОКАЗАТЕЛИ СОЦИАЛЬНО-ЭКОНОМИЧЕСКОГО РАЗВИТИЯ УСТЬ-НИЦИНСКОГО СЕЛЬСКОГО ПОСЕЛЕНИЯИнф</vt:lpstr>
      <vt:lpstr>ПОСТУПЛЕНИЕ ДОХОДОВ В БЮДЖЕТ УСТЬ-НИЦИНСКОГО СЕЛЬСКОГО ПОСЕЛЕНИЯ                        В 2017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МУНИЦИПАЛЬНОЙ ПРОГРАММЫ ПО ПОДПРОГРАММАМ ЗА 2021 ГОД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2018 года</dc:title>
  <dc:creator>76</dc:creator>
  <cp:lastModifiedBy>76</cp:lastModifiedBy>
  <cp:revision>362</cp:revision>
  <cp:lastPrinted>2023-08-30T05:10:18Z</cp:lastPrinted>
  <dcterms:created xsi:type="dcterms:W3CDTF">2018-02-07T06:08:12Z</dcterms:created>
  <dcterms:modified xsi:type="dcterms:W3CDTF">2023-08-30T05:28:23Z</dcterms:modified>
</cp:coreProperties>
</file>