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1" r:id="rId11"/>
    <p:sldId id="294" r:id="rId12"/>
    <p:sldId id="283" r:id="rId13"/>
    <p:sldId id="267" r:id="rId14"/>
    <p:sldId id="280" r:id="rId15"/>
    <p:sldId id="281" r:id="rId16"/>
    <p:sldId id="284" r:id="rId17"/>
    <p:sldId id="285" r:id="rId18"/>
    <p:sldId id="292" r:id="rId19"/>
    <p:sldId id="293" r:id="rId20"/>
    <p:sldId id="295" r:id="rId21"/>
    <p:sldId id="269" r:id="rId22"/>
    <p:sldId id="286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9" r:id="rId32"/>
    <p:sldId id="278" r:id="rId33"/>
    <p:sldId id="287" r:id="rId34"/>
    <p:sldId id="288" r:id="rId35"/>
    <p:sldId id="289" r:id="rId36"/>
    <p:sldId id="290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91"/>
            <p14:sldId id="294"/>
            <p14:sldId id="283"/>
            <p14:sldId id="267"/>
            <p14:sldId id="280"/>
            <p14:sldId id="281"/>
            <p14:sldId id="284"/>
            <p14:sldId id="285"/>
            <p14:sldId id="292"/>
            <p14:sldId id="293"/>
            <p14:sldId id="295"/>
            <p14:sldId id="269"/>
            <p14:sldId id="28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87"/>
            <p14:sldId id="288"/>
            <p14:sldId id="289"/>
            <p14:sldId id="29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>
        <p:scale>
          <a:sx n="90" d="100"/>
          <a:sy n="90" d="100"/>
        </p:scale>
        <p:origin x="-1090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FFFF00"/>
        </a:solidFill>
        <a:ln>
          <a:solidFill>
            <a:srgbClr val="7030A0"/>
          </a:solidFill>
        </a:ln>
      </c:spPr>
    </c:sideWall>
    <c:backWall>
      <c:thickness val="0"/>
      <c:spPr>
        <a:solidFill>
          <a:srgbClr val="FFFF00"/>
        </a:solidFill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1832041063537743"/>
          <c:y val="3.3097873685030671E-2"/>
          <c:w val="0.85830909020861479"/>
          <c:h val="0.535331572105263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378</c:v>
                </c:pt>
                <c:pt idx="1">
                  <c:v>9169</c:v>
                </c:pt>
                <c:pt idx="2">
                  <c:v>783</c:v>
                </c:pt>
                <c:pt idx="3">
                  <c:v>2077</c:v>
                </c:pt>
                <c:pt idx="4">
                  <c:v>130.5</c:v>
                </c:pt>
                <c:pt idx="5">
                  <c:v>42</c:v>
                </c:pt>
                <c:pt idx="6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423</c:v>
                </c:pt>
                <c:pt idx="1">
                  <c:v>9536</c:v>
                </c:pt>
                <c:pt idx="2">
                  <c:v>880</c:v>
                </c:pt>
                <c:pt idx="3">
                  <c:v>2077</c:v>
                </c:pt>
                <c:pt idx="4">
                  <c:v>159</c:v>
                </c:pt>
                <c:pt idx="5">
                  <c:v>44</c:v>
                </c:pt>
                <c:pt idx="6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980658063082594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476</c:v>
                </c:pt>
                <c:pt idx="1">
                  <c:v>9917</c:v>
                </c:pt>
                <c:pt idx="2">
                  <c:v>926</c:v>
                </c:pt>
                <c:pt idx="3">
                  <c:v>2077</c:v>
                </c:pt>
                <c:pt idx="4">
                  <c:v>165</c:v>
                </c:pt>
                <c:pt idx="5">
                  <c:v>46</c:v>
                </c:pt>
                <c:pt idx="6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21726336"/>
        <c:axId val="21727872"/>
        <c:axId val="21722432"/>
      </c:bar3DChart>
      <c:catAx>
        <c:axId val="217263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 sz="1150" baseline="0"/>
            </a:pPr>
            <a:endParaRPr lang="ru-RU"/>
          </a:p>
        </c:txPr>
        <c:crossAx val="21727872"/>
        <c:crosses val="autoZero"/>
        <c:auto val="1"/>
        <c:lblAlgn val="ctr"/>
        <c:lblOffset val="100"/>
        <c:noMultiLvlLbl val="0"/>
      </c:catAx>
      <c:valAx>
        <c:axId val="21727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726336"/>
        <c:crosses val="autoZero"/>
        <c:crossBetween val="between"/>
      </c:valAx>
      <c:serAx>
        <c:axId val="21722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21727872"/>
        <c:crosses val="autoZero"/>
      </c:serAx>
      <c:spPr>
        <a:ln>
          <a:solidFill>
            <a:schemeClr val="accent6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100915758464113"/>
          <c:y val="0.92512105437058223"/>
          <c:w val="0.28966091581222159"/>
          <c:h val="6.1135883891688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77259.600000000006</c:v>
                </c:pt>
                <c:pt idx="1">
                  <c:v>56936.7</c:v>
                </c:pt>
                <c:pt idx="2" formatCode="General">
                  <c:v>40922.199999999997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5474816"/>
        <c:axId val="95476352"/>
        <c:axId val="0"/>
      </c:bar3DChart>
      <c:catAx>
        <c:axId val="95474816"/>
        <c:scaling>
          <c:orientation val="minMax"/>
        </c:scaling>
        <c:delete val="0"/>
        <c:axPos val="l"/>
        <c:majorTickMark val="none"/>
        <c:minorTickMark val="none"/>
        <c:tickLblPos val="nextTo"/>
        <c:crossAx val="95476352"/>
        <c:crosses val="autoZero"/>
        <c:auto val="1"/>
        <c:lblAlgn val="ctr"/>
        <c:lblOffset val="100"/>
        <c:noMultiLvlLbl val="0"/>
      </c:catAx>
      <c:valAx>
        <c:axId val="9547635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5474816"/>
        <c:crosses val="autoZero"/>
        <c:crossBetween val="between"/>
      </c:valAx>
    </c:plotArea>
    <c:plotVisOnly val="1"/>
    <c:dispBlanksAs val="gap"/>
    <c:showDLblsOverMax val="0"/>
  </c:chart>
  <c:spPr>
    <a:solidFill>
      <a:srgbClr val="FFFF0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990238798253184"/>
          <c:y val="1.6155836334727426E-2"/>
          <c:w val="0.48144316763949307"/>
          <c:h val="0.983844163665272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77259.600000000006</c:v>
                </c:pt>
                <c:pt idx="1">
                  <c:v>56936.7</c:v>
                </c:pt>
                <c:pt idx="2">
                  <c:v>40922.199999999997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5529984"/>
        <c:axId val="95539968"/>
        <c:axId val="0"/>
      </c:bar3DChart>
      <c:catAx>
        <c:axId val="95529984"/>
        <c:scaling>
          <c:orientation val="minMax"/>
        </c:scaling>
        <c:delete val="0"/>
        <c:axPos val="l"/>
        <c:majorTickMark val="none"/>
        <c:minorTickMark val="none"/>
        <c:tickLblPos val="nextTo"/>
        <c:crossAx val="95539968"/>
        <c:crosses val="autoZero"/>
        <c:auto val="1"/>
        <c:lblAlgn val="ctr"/>
        <c:lblOffset val="100"/>
        <c:noMultiLvlLbl val="0"/>
      </c:catAx>
      <c:valAx>
        <c:axId val="9553996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5529984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054007250810517"/>
          <c:y val="0.10555809628458329"/>
          <c:w val="0.47690106088035777"/>
          <c:h val="0.8678657089851508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5447</c:v>
                </c:pt>
                <c:pt idx="1">
                  <c:v>314.60000000000002</c:v>
                </c:pt>
                <c:pt idx="2">
                  <c:v>58902.5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6700.3</c:v>
                </c:pt>
                <c:pt idx="1">
                  <c:v>313.89999999999998</c:v>
                </c:pt>
                <c:pt idx="2" formatCode="0.0">
                  <c:v>40917.699999999997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6960.4</c:v>
                </c:pt>
                <c:pt idx="1">
                  <c:v>324.60000000000002</c:v>
                </c:pt>
                <c:pt idx="2" formatCode="0.0">
                  <c:v>40776.6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180672"/>
        <c:axId val="31182208"/>
        <c:axId val="0"/>
      </c:bar3DChart>
      <c:catAx>
        <c:axId val="3118067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31182208"/>
        <c:crosses val="autoZero"/>
        <c:auto val="1"/>
        <c:lblAlgn val="ctr"/>
        <c:lblOffset val="100"/>
        <c:noMultiLvlLbl val="0"/>
      </c:catAx>
      <c:valAx>
        <c:axId val="3118220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1180672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739099116491605E-2"/>
          <c:y val="8.1065188663247939E-2"/>
          <c:w val="0.8431957013883703"/>
          <c:h val="0.82394573117606817"/>
        </c:manualLayout>
      </c:layout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026499743756069E-2"/>
          <c:y val="9.2718489851843139E-2"/>
          <c:w val="0.8431957013883703"/>
          <c:h val="0.82127286768280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4.1280695514118504E-2"/>
                  <c:y val="0.197297616411434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0.118786286667266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культура, кинематография</a:t>
                    </a:r>
                    <a:r>
                      <a:rPr lang="ru-RU"/>
                      <a:t>
</a:t>
                    </a:r>
                    <a:r>
                      <a:rPr lang="ru-RU" smtClean="0"/>
                      <a:t>43,12%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13657.8</c:v>
                </c:pt>
                <c:pt idx="1">
                  <c:v>302.8</c:v>
                </c:pt>
                <c:pt idx="2">
                  <c:v>7754</c:v>
                </c:pt>
                <c:pt idx="3">
                  <c:v>13698</c:v>
                </c:pt>
                <c:pt idx="4">
                  <c:v>7748</c:v>
                </c:pt>
                <c:pt idx="5">
                  <c:v>14</c:v>
                </c:pt>
                <c:pt idx="6">
                  <c:v>33320</c:v>
                </c:pt>
                <c:pt idx="7">
                  <c:v>11</c:v>
                </c:pt>
                <c:pt idx="8">
                  <c:v>693</c:v>
                </c:pt>
                <c:pt idx="9">
                  <c:v>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accent2">
              <a:lumMod val="75000"/>
            </a:schemeClr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1880427637669888"/>
          <c:y val="4.1400558668084494E-2"/>
          <c:w val="0.88119572362330112"/>
          <c:h val="0.682960028250829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465267748027995E-2"/>
                  <c:y val="-0.23405078007205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76417435099803E-2"/>
                  <c:y val="-0.1752912374815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202894122875235E-2"/>
                  <c:y val="-9.927587410922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746009702625637E-2"/>
                  <c:y val="-0.15053307569000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2021 год.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12211.8</c:v>
                </c:pt>
                <c:pt idx="1">
                  <c:v>13657.8</c:v>
                </c:pt>
                <c:pt idx="2">
                  <c:v>12311.7</c:v>
                </c:pt>
                <c:pt idx="3">
                  <c:v>12743.7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год.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год.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56191616"/>
        <c:axId val="56209792"/>
        <c:axId val="0"/>
      </c:bar3DChart>
      <c:catAx>
        <c:axId val="56191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56209792"/>
        <c:crosses val="autoZero"/>
        <c:auto val="1"/>
        <c:lblAlgn val="ctr"/>
        <c:lblOffset val="100"/>
        <c:noMultiLvlLbl val="0"/>
      </c:catAx>
      <c:valAx>
        <c:axId val="5620979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5619161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67830469511695"/>
          <c:y val="2.9342023663314565E-2"/>
          <c:w val="0.88393151020603111"/>
          <c:h val="0.81644603678724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28938</c:v>
                </c:pt>
                <c:pt idx="1">
                  <c:v>33320</c:v>
                </c:pt>
                <c:pt idx="2">
                  <c:v>29884</c:v>
                </c:pt>
                <c:pt idx="3">
                  <c:v>30473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76768000"/>
        <c:axId val="76769536"/>
        <c:axId val="56198016"/>
      </c:bar3DChart>
      <c:catAx>
        <c:axId val="767680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txPr>
          <a:bodyPr/>
          <a:lstStyle/>
          <a:p>
            <a:pPr>
              <a:defRPr sz="1800" baseline="0"/>
            </a:pPr>
            <a:endParaRPr lang="ru-RU"/>
          </a:p>
        </c:txPr>
        <c:crossAx val="76769536"/>
        <c:crosses val="autoZero"/>
        <c:auto val="1"/>
        <c:lblAlgn val="ctr"/>
        <c:lblOffset val="100"/>
        <c:noMultiLvlLbl val="0"/>
      </c:catAx>
      <c:valAx>
        <c:axId val="7676953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76768000"/>
        <c:crosses val="autoZero"/>
        <c:crossBetween val="between"/>
      </c:valAx>
      <c:serAx>
        <c:axId val="56198016"/>
        <c:scaling>
          <c:orientation val="minMax"/>
        </c:scaling>
        <c:delete val="1"/>
        <c:axPos val="b"/>
        <c:majorTickMark val="out"/>
        <c:minorTickMark val="none"/>
        <c:tickLblPos val="nextTo"/>
        <c:crossAx val="76769536"/>
        <c:crosses val="autoZero"/>
      </c:serAx>
      <c:spPr>
        <a:noFill/>
        <a:ln w="25400">
          <a:solidFill>
            <a:srgbClr val="0070C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519345253108778"/>
          <c:y val="4.0516289214632573E-2"/>
          <c:w val="0.88631473121157611"/>
          <c:h val="0.748466972146870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10350.6</c:v>
                </c:pt>
                <c:pt idx="1">
                  <c:v>13698</c:v>
                </c:pt>
                <c:pt idx="2">
                  <c:v>10263</c:v>
                </c:pt>
                <c:pt idx="3">
                  <c:v>10453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33989760"/>
        <c:axId val="33991296"/>
        <c:axId val="56199360"/>
      </c:bar3DChart>
      <c:catAx>
        <c:axId val="33989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33991296"/>
        <c:crosses val="autoZero"/>
        <c:auto val="1"/>
        <c:lblAlgn val="ctr"/>
        <c:lblOffset val="100"/>
        <c:noMultiLvlLbl val="0"/>
      </c:catAx>
      <c:valAx>
        <c:axId val="3399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989760"/>
        <c:crosses val="autoZero"/>
        <c:crossBetween val="between"/>
      </c:valAx>
      <c:serAx>
        <c:axId val="56199360"/>
        <c:scaling>
          <c:orientation val="minMax"/>
        </c:scaling>
        <c:delete val="1"/>
        <c:axPos val="b"/>
        <c:majorTickMark val="out"/>
        <c:minorTickMark val="none"/>
        <c:tickLblPos val="nextTo"/>
        <c:crossAx val="33991296"/>
        <c:crosses val="autoZero"/>
      </c:serAx>
      <c:spPr>
        <a:ln>
          <a:solidFill>
            <a:srgbClr val="7030A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solidFill>
                <a:srgbClr val="00B0F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8806.5</c:v>
                </c:pt>
                <c:pt idx="1">
                  <c:v>7748</c:v>
                </c:pt>
                <c:pt idx="2" formatCode="General">
                  <c:v>5323.1</c:v>
                </c:pt>
                <c:pt idx="3" formatCode="General">
                  <c:v>3124.9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2021 ГОД,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76840960"/>
        <c:axId val="76842496"/>
        <c:axId val="0"/>
      </c:bar3DChart>
      <c:catAx>
        <c:axId val="768409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FF00"/>
          </a:solidFill>
        </c:spPr>
        <c:txPr>
          <a:bodyPr/>
          <a:lstStyle/>
          <a:p>
            <a:pPr>
              <a:defRPr sz="1370" baseline="0"/>
            </a:pPr>
            <a:endParaRPr lang="ru-RU"/>
          </a:p>
        </c:txPr>
        <c:crossAx val="76842496"/>
        <c:crosses val="autoZero"/>
        <c:auto val="1"/>
        <c:lblAlgn val="ctr"/>
        <c:lblOffset val="100"/>
        <c:noMultiLvlLbl val="0"/>
      </c:catAx>
      <c:valAx>
        <c:axId val="76842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684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60789826771384E-2"/>
          <c:y val="0.2676064838949519"/>
          <c:w val="0.87670547289617395"/>
          <c:h val="0.294799509456214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01.01.2019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01.01.2020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1586560"/>
        <c:axId val="95354880"/>
      </c:barChart>
      <c:catAx>
        <c:axId val="31586560"/>
        <c:scaling>
          <c:orientation val="minMax"/>
        </c:scaling>
        <c:delete val="1"/>
        <c:axPos val="b"/>
        <c:majorTickMark val="none"/>
        <c:minorTickMark val="none"/>
        <c:tickLblPos val="nextTo"/>
        <c:crossAx val="95354880"/>
        <c:crosses val="autoZero"/>
        <c:auto val="1"/>
        <c:lblAlgn val="ctr"/>
        <c:lblOffset val="100"/>
        <c:noMultiLvlLbl val="0"/>
      </c:catAx>
      <c:valAx>
        <c:axId val="953548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58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0.0614</cdr:x>
      <cdr:y>0.81859</cdr:y>
    </cdr:from>
    <cdr:to>
      <cdr:x>0.80702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4126160"/>
          <a:ext cx="61206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37140"/>
            <a:ext cx="7533456" cy="5356156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ЖЕТ ДЛЯ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533" y="191683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1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568456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21516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ПОСЕЛЕНИЯ НА 2022 ГОД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384432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5281691"/>
            <a:ext cx="381409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2023 И 2024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1" name="Picture 3" descr="C:\Users\76\Desktop\Бюджет\бюджет для граждан\ПРЕЗЕНТАЦИЯ\картинки\9256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2" y="-395756"/>
            <a:ext cx="45719" cy="74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1584176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7984" y="0"/>
            <a:ext cx="395726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БЮДЖЕТ ДЛЯ ГРАЖДАН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0840" cy="864096"/>
          </a:xfrm>
          <a:solidFill>
            <a:srgbClr val="FFFF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СТРУКТУРА ОСНОВНЫХ НАЛОГОВЫХ ДОХОДОВ БЮДЖЕТА УСТЬ-НИЦИНСКОГО СЕЛЬСКОГО ПОСЕЛЕНИЯ НА 2022 ГОД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60028" y="4365104"/>
            <a:ext cx="2520280" cy="1524992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Акцизы по подакцизным товарам (продукции) –               9169,0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79512" y="1556792"/>
            <a:ext cx="2520280" cy="141829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доходы физических лиц – 378,0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060811" y="4437112"/>
            <a:ext cx="2737296" cy="144054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имущество физических лиц –                   783,0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441835" y="1700808"/>
            <a:ext cx="2469976" cy="139322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Земельный налог – 2077,0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Выноска со стрелками влево/вправо 16"/>
          <p:cNvSpPr/>
          <p:nvPr/>
        </p:nvSpPr>
        <p:spPr>
          <a:xfrm>
            <a:off x="2771800" y="2541434"/>
            <a:ext cx="3470188" cy="1775135"/>
          </a:xfrm>
          <a:prstGeom prst="left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 – 12407,0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2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86409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</a:rPr>
              <a:t>СТРУКТУРА ОСНОВНЫХ НЕНАЛОГОВЫХ ДОХОДОВ БЮДЖЕТА УСТЬ-НИЦИНСКОГО СЕЛЬСКОГО ПОСЕЛЕНИЯ НА 2022 ГОД </a:t>
            </a:r>
            <a:endParaRPr lang="ru-RU" sz="1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916832"/>
            <a:ext cx="7272808" cy="4050784"/>
          </a:xfrm>
        </p:spPr>
        <p:txBody>
          <a:bodyPr>
            <a:normAutofit/>
          </a:bodyPr>
          <a:lstStyle/>
          <a:p>
            <a:pPr lvl="4"/>
            <a:r>
              <a:rPr lang="ru-RU" sz="1800" dirty="0" smtClean="0">
                <a:solidFill>
                  <a:srgbClr val="FF0000"/>
                </a:solidFill>
              </a:rPr>
              <a:t>Неналоговые доходы – 188,5 тыс. рублей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827584" y="2132856"/>
            <a:ext cx="2955445" cy="1850504"/>
          </a:xfrm>
          <a:prstGeom prst="wav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оказания платных услуг (работ) – 42,0 тыс. рублей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4788024" y="2632472"/>
            <a:ext cx="3888432" cy="3218656"/>
          </a:xfrm>
          <a:prstGeom prst="wav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ИСПОЛЬЗОВАНИЯ ИМУЩЕСТВА, НАХОДЯЩЕГОСЯ В МУНИЦИПАЛЬНОЙ СОБСТВЕННОСТИ – 130,5 ТЫС. РУБЛЕЙ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827584" y="4241800"/>
            <a:ext cx="3672408" cy="2376264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ПРОДАЖИ ЗЕМЕЛЬНЫХ УЧАСТКОВ, НАХОДЯЩИХСЯ В СОБСТВЕННОСТИ СЕЛЬСКОГО ПОСЕЛЕНИЯ – 16,0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6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792088"/>
          </a:xfrm>
        </p:spPr>
        <p:txBody>
          <a:bodyPr/>
          <a:lstStyle/>
          <a:p>
            <a:pPr lvl="1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9629840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467544" y="116632"/>
            <a:ext cx="8352928" cy="936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СТРУКТУРА НАЛОГОВЫХ И НЕНАЛОГОВЫХ ДОХОДОВ БЮДЖЕТА УСТЬ-НИЦИНСКОГО СЕЛЬСКОГО ПОСЕЛЕНИЯ 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2"/>
            <a:ext cx="7560840" cy="4046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3854788"/>
              </p:ext>
            </p:extLst>
          </p:nvPr>
        </p:nvGraphicFramePr>
        <p:xfrm>
          <a:off x="1" y="476670"/>
          <a:ext cx="9252519" cy="772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359"/>
                <a:gridCol w="1020076"/>
                <a:gridCol w="1020076"/>
                <a:gridCol w="1092939"/>
                <a:gridCol w="1092939"/>
                <a:gridCol w="983130"/>
              </a:tblGrid>
              <a:tr h="3180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 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оценка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0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12186,9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11968,0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12595,5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13136,0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13625,0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8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365,0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374,0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378,0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476,0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7713,7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7984,0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9169,0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9536,0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9917,0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551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Налог, взимаемый с налогоплательщиков, применяющих упрощенную систему налогообложения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399,3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1105,6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612,0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783,0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880,0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926,0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2271,0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2126,0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2077,0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2077,0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2077,0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632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122,7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130,5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76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оказания платных услуг (работ)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и компенсации затрат государства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195,3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491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44,2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289,5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207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денежных взысканий (штрафов), поступающих в счет погашения задолженности, образовавшейся до 1 января 2020 года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-29,9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1282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Возмещение ущерба, причиненного муниципальному имуществу сельского поселения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382,5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51946,0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65817,0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64664,1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47931,9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48061,6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  <a:tr h="5276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64132,9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77785,0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77259,6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61067,9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61686,6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368" y="1618891"/>
            <a:ext cx="1646063" cy="17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0"/>
            <a:ext cx="8568952" cy="126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СТРУКТУРА БЕЗВОЗМЕЗДНЫХ ПОСТУПЛЕНИЙ В БЮДЖЕТ УСТЬ-НИЦИНСКОГО СЕЛЬСКОГО ПОСЕЛЕНИЯ, </a:t>
            </a:r>
            <a:r>
              <a:rPr lang="ru-RU" b="1" i="1" dirty="0" smtClean="0">
                <a:latin typeface="Arial Black" panose="020B0A04020102020204" pitchFamily="34" charset="0"/>
              </a:rPr>
              <a:t>тыс. рублей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80960394"/>
              </p:ext>
            </p:extLst>
          </p:nvPr>
        </p:nvGraphicFramePr>
        <p:xfrm>
          <a:off x="35497" y="1196752"/>
          <a:ext cx="619268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9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86409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84785"/>
            <a:ext cx="8928992" cy="532859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556792"/>
            <a:ext cx="3456384" cy="10081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13 657,8тыс.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302,8тыс.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7 754,0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13 698,0тыс.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7 748,0тыс.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77 </a:t>
            </a:r>
            <a:r>
              <a:rPr lang="ru-RU" b="1" dirty="0" smtClean="0"/>
              <a:t>259,6     </a:t>
            </a:r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14,0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564904"/>
            <a:ext cx="2772816" cy="1008112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33 </a:t>
            </a:r>
            <a:r>
              <a:rPr lang="ru-RU" dirty="0" smtClean="0">
                <a:solidFill>
                  <a:schemeClr val="tx1"/>
                </a:solidFill>
              </a:rPr>
              <a:t>320,0тыс</a:t>
            </a:r>
            <a:r>
              <a:rPr lang="ru-RU" dirty="0" smtClean="0">
                <a:solidFill>
                  <a:schemeClr val="tx1"/>
                </a:solidFill>
              </a:rPr>
              <a:t>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63680" y="3645025"/>
            <a:ext cx="2772816" cy="90429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92069" y="4725144"/>
            <a:ext cx="2644427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693,0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УСТЬ-НИЦИНСКОГО СЕЛЬСКОГО ПОСЕЛЕНИЯ НА 2022ГОД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724129" y="5885656"/>
            <a:ext cx="3210702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61,0 тыс. руб.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УСТЬ-НИЦИНСКОГО СЕЛЬСКОГО ПОСЕЛЕНИЯ НА 2022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2003989"/>
              </p:ext>
            </p:extLst>
          </p:nvPr>
        </p:nvGraphicFramePr>
        <p:xfrm>
          <a:off x="107504" y="908720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55615388"/>
              </p:ext>
            </p:extLst>
          </p:nvPr>
        </p:nvGraphicFramePr>
        <p:xfrm>
          <a:off x="107504" y="1899121"/>
          <a:ext cx="89289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005" y="125279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Наибольшую долю в расходах бюджета в 2022 году составили расходы по разделам: культура, кинематография – </a:t>
            </a:r>
            <a:r>
              <a:rPr lang="ru-RU" sz="1200" dirty="0" smtClean="0"/>
              <a:t>43,12 </a:t>
            </a:r>
            <a:r>
              <a:rPr lang="ru-RU" sz="1200" dirty="0" smtClean="0"/>
              <a:t>%, общегосударственные вопросы – </a:t>
            </a:r>
            <a:r>
              <a:rPr lang="ru-RU" sz="1200" dirty="0" smtClean="0"/>
              <a:t>17,68%, </a:t>
            </a:r>
            <a:r>
              <a:rPr lang="ru-RU" sz="1200" dirty="0" smtClean="0"/>
              <a:t>национальная экономика – </a:t>
            </a:r>
            <a:r>
              <a:rPr lang="ru-RU" sz="1200" dirty="0" smtClean="0"/>
              <a:t>17,73%, </a:t>
            </a:r>
            <a:r>
              <a:rPr lang="ru-RU" sz="1200" dirty="0" smtClean="0"/>
              <a:t>ЖИЛИЩНО-КОММУНАЛЬНОЕ ХОЗЯЙСТВО – </a:t>
            </a:r>
            <a:r>
              <a:rPr lang="ru-RU" sz="1200" dirty="0" smtClean="0"/>
              <a:t>10,03%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84776" cy="936104"/>
          </a:xfrm>
        </p:spPr>
        <p:txBody>
          <a:bodyPr/>
          <a:lstStyle/>
          <a:p>
            <a:pPr lvl="1" algn="ctr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2252358"/>
              </p:ext>
            </p:extLst>
          </p:nvPr>
        </p:nvGraphicFramePr>
        <p:xfrm>
          <a:off x="197768" y="162880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0" y="44624"/>
            <a:ext cx="9036496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                              0100 «ОБЩЕГОСУДАРСТВЕННЫЕ ВОПРОСЫ»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4983517"/>
              </p:ext>
            </p:extLst>
          </p:nvPr>
        </p:nvGraphicFramePr>
        <p:xfrm>
          <a:off x="251520" y="1628800"/>
          <a:ext cx="8496944" cy="45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35472" y="123363"/>
            <a:ext cx="8208912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0800 «КУЛЬТУРА, КИНЕМАТОГРАФИЯ»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7250145"/>
              </p:ext>
            </p:extLst>
          </p:nvPr>
        </p:nvGraphicFramePr>
        <p:xfrm>
          <a:off x="251520" y="1700808"/>
          <a:ext cx="8424935" cy="484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11560" y="116632"/>
            <a:ext cx="7992888" cy="11772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0400 «НАЦИОНАЛЬНАЯ ЭКОНОМИКА»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6" name="Овал 5"/>
          <p:cNvSpPr/>
          <p:nvPr/>
        </p:nvSpPr>
        <p:spPr>
          <a:xfrm>
            <a:off x="1763688" y="116632"/>
            <a:ext cx="5976664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60265" y="3356992"/>
            <a:ext cx="5832648" cy="4113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5" y="4941168"/>
            <a:ext cx="127940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34" y="5733256"/>
            <a:ext cx="160816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1653"/>
            <a:ext cx="6902152" cy="7200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8359839"/>
              </p:ext>
            </p:extLst>
          </p:nvPr>
        </p:nvGraphicFramePr>
        <p:xfrm>
          <a:off x="1115616" y="1575296"/>
          <a:ext cx="7056784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611560" y="260648"/>
            <a:ext cx="8208912" cy="12961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РАСХОДЫ БЮДЖЕТА УСТЬ-НИЦИНСКОГО СЕЛЬСКОГО ПОСЕЛЕНИЯ ПО РАЗДЕЛУ 0500 «ЖИЛИЩНО-КОММУНАЛЬНОЕ ХОЗЯЙСТВО»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038150"/>
          </a:xfrm>
        </p:spPr>
        <p:txBody>
          <a:bodyPr/>
          <a:lstStyle/>
          <a:p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928992" cy="59046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914400" lvl="3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18828" y="0"/>
            <a:ext cx="820891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БЮДЖЕТ УСТЬ-НИЦИНСКОГО СЕЛЬСКОГО ПОСЕЛЕНИЯ НА 2022 ГОД СФОРМИРОВАН В РАМКАХ ОДНОЙ МУНИЦИПАЛЬНОЙ ПРОГРАММЫ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2400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СОЦИАЛЬНО-ЭКОНОМИЧЕСКОЕ РАЗВИТИЕ УСТЬ-НИЦИНСКОГО СЕЛЬСКОГО ПОСЕЛЕНИЯ                      НА 2019 – 2024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НЕПРОГРАММНЫЕ НАПРАВЛЕНИЯ ДЕЯТЕЛЬНОСТИ</a:t>
            </a:r>
          </a:p>
          <a:p>
            <a:pPr algn="ctr"/>
            <a:r>
              <a:rPr lang="ru-RU" b="1" dirty="0" smtClean="0"/>
              <a:t>4 008,6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ПРОГРАММНЫЕ НАПРАВЛЕНИЯ ДЕЯТЕЛЬНОСТИ</a:t>
            </a:r>
          </a:p>
          <a:p>
            <a:pPr algn="ctr"/>
            <a:r>
              <a:rPr lang="ru-RU" b="1" dirty="0" smtClean="0"/>
              <a:t>73 </a:t>
            </a:r>
            <a:r>
              <a:rPr lang="ru-RU" b="1" dirty="0" smtClean="0"/>
              <a:t>251,0 </a:t>
            </a:r>
            <a:r>
              <a:rPr lang="ru-RU" b="1" dirty="0" smtClean="0"/>
              <a:t>тыс</a:t>
            </a:r>
            <a:r>
              <a:rPr lang="ru-RU" dirty="0" smtClean="0"/>
              <a:t>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62336"/>
            <a:ext cx="7128792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2022 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Подпрограмма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«Общегосударственные вопросы </a:t>
            </a:r>
            <a:r>
              <a:rPr lang="ru-RU" b="1" i="1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b="1" i="1" dirty="0" smtClean="0">
                <a:solidFill>
                  <a:srgbClr val="FFFF00"/>
                </a:solidFill>
              </a:rPr>
              <a:t> сельского поселения»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9 690,2 тыс. руб.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7 182,0 тыс. руб.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623320"/>
            <a:ext cx="1584176" cy="11304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Материально-техническое обеспечение ОМСУ –                      982,0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2121058"/>
            <a:ext cx="1656184" cy="18722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профессиональной подготовки, переподготовки и повышения квалификации муниципальных  служащих –                 20,0 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63705" y="4143731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</a:t>
            </a:r>
            <a:r>
              <a:rPr lang="ru-RU" sz="1200" dirty="0" err="1" smtClean="0"/>
              <a:t>Усть-Ницинского</a:t>
            </a:r>
            <a:r>
              <a:rPr lang="ru-RU" sz="1200" dirty="0" smtClean="0"/>
              <a:t> сельского поселения  -             1 242,3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2373" y="2121058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61,0 тыс. руб.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2660" y="3861048"/>
            <a:ext cx="1828800" cy="1404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судебных </a:t>
            </a:r>
            <a:r>
              <a:rPr lang="ru-RU" sz="1200" dirty="0" err="1" smtClean="0"/>
              <a:t>актовпо</a:t>
            </a:r>
            <a:r>
              <a:rPr lang="ru-RU" sz="1200" dirty="0" smtClean="0"/>
              <a:t> искам к </a:t>
            </a:r>
            <a:r>
              <a:rPr lang="ru-RU" sz="1200" dirty="0" err="1" smtClean="0"/>
              <a:t>Усть-Ницинскому</a:t>
            </a:r>
            <a:r>
              <a:rPr lang="ru-RU" sz="1200" dirty="0" smtClean="0"/>
              <a:t> сельскому поселению –            150,0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12,0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3968" y="4188532"/>
            <a:ext cx="2160240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Прочие выплаты по обязательствам муниципального образования   -                         30,0 тыс. руб.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522" y="5489240"/>
            <a:ext cx="5090286" cy="12521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Создание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РФ, проживающих на территории сельского поселения, профилактику межнациональных (межэтнических) конфликтов   - </a:t>
            </a:r>
          </a:p>
          <a:p>
            <a:pPr algn="ctr"/>
            <a:r>
              <a:rPr lang="ru-RU" sz="1200" dirty="0" smtClean="0"/>
              <a:t>6,2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5487692"/>
            <a:ext cx="2952328" cy="12536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правонарушениях- 0,2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5445224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302,8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76\Desktop\i5X9TZK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4013572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501008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</a:t>
            </a:r>
            <a:r>
              <a:rPr lang="ru-RU" dirty="0" err="1" smtClean="0"/>
              <a:t>комиссириаты</a:t>
            </a:r>
            <a:r>
              <a:rPr lang="ru-RU" dirty="0" smtClean="0"/>
              <a:t> – </a:t>
            </a:r>
          </a:p>
          <a:p>
            <a:pPr algn="ctr"/>
            <a:r>
              <a:rPr lang="ru-RU" dirty="0" smtClean="0"/>
              <a:t>302,8 тыс. руб.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2022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215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544" y="2709011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412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2022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ГОД ПО НАЦИОНАЛЬНОЙ БЕЗОПАСНОСТИ 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7 754,0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5" y="2772669"/>
            <a:ext cx="2304256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д. </a:t>
            </a:r>
            <a:r>
              <a:rPr lang="ru-RU" dirty="0" err="1" smtClean="0"/>
              <a:t>Жирякова</a:t>
            </a:r>
            <a:r>
              <a:rPr lang="ru-RU" dirty="0" smtClean="0"/>
              <a:t> –            1 325,0 тыс. руб.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2831" y="2787228"/>
            <a:ext cx="2304256" cy="13681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Страхование и услуги ДНД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31,0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76\Desktop\i2LO3YPT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91" y="4437112"/>
            <a:ext cx="4680521" cy="22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334709" y="249289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784" y="3501008"/>
            <a:ext cx="1836204" cy="25922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Укрепление береговой линии в с. </a:t>
            </a:r>
            <a:r>
              <a:rPr lang="ru-RU" dirty="0" err="1" smtClean="0"/>
              <a:t>Усть-Ницинское</a:t>
            </a:r>
            <a:r>
              <a:rPr lang="ru-RU" dirty="0" smtClean="0"/>
              <a:t> , пер. Южный , д. 6-8             6 398,0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25" y="260648"/>
            <a:ext cx="7086003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544020"/>
            <a:ext cx="1997967" cy="130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3568" y="0"/>
            <a:ext cx="7632848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2022ГОД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319901"/>
            <a:ext cx="1728192" cy="1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" y="4857564"/>
            <a:ext cx="2232248" cy="18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009328"/>
            <a:ext cx="2520280" cy="18436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«Обеспечение безопасности жизнедеятельности населения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267,0 тыс. руб.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278" y="1052736"/>
            <a:ext cx="3243930" cy="10790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транспорта и дорожного хозяйства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   13 327,0 тыс. руб.        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908720"/>
            <a:ext cx="2455167" cy="2029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земельных и имущественных отношений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поселения»-                124,0 тыс. руб.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5923" y="3360409"/>
            <a:ext cx="2060600" cy="13531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Противопаводковые</a:t>
            </a:r>
            <a:r>
              <a:rPr lang="ru-RU" sz="1400" dirty="0" smtClean="0"/>
              <a:t> мероприятия по ремонту ГТС д. Замотаева, д. Ермакова –                       </a:t>
            </a:r>
          </a:p>
          <a:p>
            <a:pPr algn="ctr"/>
            <a:r>
              <a:rPr lang="ru-RU" sz="1400" dirty="0" smtClean="0"/>
              <a:t> 267,0 тыс. руб.</a:t>
            </a:r>
            <a:endParaRPr lang="ru-RU" sz="1400" dirty="0"/>
          </a:p>
        </p:txBody>
      </p:sp>
      <p:pic>
        <p:nvPicPr>
          <p:cNvPr id="6" name="Picture 2" descr="C:\Users\76\Desktop\48851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00142"/>
            <a:ext cx="2736304" cy="9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32240" y="3261630"/>
            <a:ext cx="2411761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землеустройству и землепользованию –              104,0 тыс. руб.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35776" y="2420888"/>
            <a:ext cx="2784583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паромной переправы –                                165,0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07887" y="3261630"/>
            <a:ext cx="3240360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 местного значения  - </a:t>
            </a:r>
          </a:p>
          <a:p>
            <a:pPr algn="ctr"/>
            <a:r>
              <a:rPr lang="ru-RU" sz="1400" dirty="0" smtClean="0"/>
              <a:t>4 973,0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58581" y="427263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7 982,0 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990070" y="5114109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207,0 тыс. руб.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293095"/>
            <a:ext cx="2627783" cy="9361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кадастровых работ и оформление документов –                            20,0 тыс. руб.</a:t>
            </a:r>
            <a:endParaRPr lang="ru-RU" sz="1030" dirty="0"/>
          </a:p>
        </p:txBody>
      </p:sp>
      <p:cxnSp>
        <p:nvCxnSpPr>
          <p:cNvPr id="19" name="Прямая со стрелкой 18"/>
          <p:cNvCxnSpPr>
            <a:stCxn id="7" idx="2"/>
            <a:endCxn id="12" idx="0"/>
          </p:cNvCxnSpPr>
          <p:nvPr/>
        </p:nvCxnSpPr>
        <p:spPr>
          <a:xfrm flipH="1">
            <a:off x="1276223" y="2852936"/>
            <a:ext cx="235437" cy="50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644008" y="2131780"/>
            <a:ext cx="72008" cy="289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99722" y="2938288"/>
            <a:ext cx="0" cy="336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/>
          <a:lstStyle/>
          <a:p>
            <a:pPr lvl="1" algn="ctr"/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ПРЕЗЕНТАЦИЯ\картинки\063f9eb698ee191291396b9fba08961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32252"/>
            <a:ext cx="2447764" cy="12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31640" y="47667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0"/>
            <a:ext cx="8568952" cy="9807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2022 ГОД ПО ЖИЛИЩНО-КОММУНАЛЬНОМУ ХОЗЯЙСТВУ</a:t>
            </a:r>
            <a:endParaRPr lang="ru-RU" sz="2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052737"/>
            <a:ext cx="8496943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7 748,0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0363" y="2119990"/>
            <a:ext cx="4054872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391,0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3009816"/>
            <a:ext cx="1440159" cy="32274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кап. ремонту муниципального жилищного фонда ( </a:t>
            </a:r>
            <a:r>
              <a:rPr lang="ru-RU" sz="1400" dirty="0"/>
              <a:t>р</a:t>
            </a:r>
            <a:r>
              <a:rPr lang="ru-RU" sz="1400" dirty="0" smtClean="0"/>
              <a:t>емонт электропроводки в подъезде ул. Ленина д. 34 с. </a:t>
            </a:r>
            <a:r>
              <a:rPr lang="ru-RU" sz="1400" dirty="0" err="1" smtClean="0"/>
              <a:t>Краснослободское</a:t>
            </a:r>
            <a:r>
              <a:rPr lang="ru-RU" sz="1400" dirty="0" smtClean="0"/>
              <a:t>)                    </a:t>
            </a:r>
            <a:r>
              <a:rPr lang="ru-RU" sz="1600" dirty="0" smtClean="0"/>
              <a:t>211,0 тыс. руб.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137773"/>
            <a:ext cx="1421848" cy="21094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Взносы за капитальный ремонт общего имущества в многоквартирных домах </a:t>
            </a:r>
            <a:r>
              <a:rPr lang="ru-RU" sz="1600" dirty="0" smtClean="0"/>
              <a:t>–                                10,0 тыс. руб.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5309101" y="2200086"/>
            <a:ext cx="3872805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1 032,0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1580" y="2320615"/>
            <a:ext cx="1388740" cy="9714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работы  – </a:t>
            </a:r>
          </a:p>
          <a:p>
            <a:pPr algn="ctr"/>
            <a:r>
              <a:rPr lang="ru-RU" sz="1400" dirty="0" smtClean="0"/>
              <a:t>116,0 тыс. руб.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44751" y="3167118"/>
            <a:ext cx="1578908" cy="199007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                материалов для ремонта котельной с. </a:t>
            </a:r>
            <a:r>
              <a:rPr lang="ru-RU" sz="1400" dirty="0" err="1" smtClean="0"/>
              <a:t>Усть-Ницинское</a:t>
            </a:r>
            <a:r>
              <a:rPr lang="ru-RU" sz="1400" dirty="0" smtClean="0"/>
              <a:t> 340,0 тыс. руб.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23659" y="3258914"/>
            <a:ext cx="1185043" cy="150743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насоса– 40,0 тыс. руб.</a:t>
            </a:r>
          </a:p>
        </p:txBody>
      </p:sp>
      <p:cxnSp>
        <p:nvCxnSpPr>
          <p:cNvPr id="63" name="Прямая соединительная линия 62"/>
          <p:cNvCxnSpPr>
            <a:stCxn id="9" idx="0"/>
          </p:cNvCxnSpPr>
          <p:nvPr/>
        </p:nvCxnSpPr>
        <p:spPr>
          <a:xfrm flipV="1">
            <a:off x="827585" y="2879506"/>
            <a:ext cx="216023" cy="130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>
            <a:stCxn id="8" idx="5"/>
            <a:endCxn id="10" idx="0"/>
          </p:cNvCxnSpPr>
          <p:nvPr/>
        </p:nvCxnSpPr>
        <p:spPr>
          <a:xfrm>
            <a:off x="3711413" y="2879505"/>
            <a:ext cx="131351" cy="258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>
            <a:stCxn id="5" idx="4"/>
            <a:endCxn id="18" idx="0"/>
          </p:cNvCxnSpPr>
          <p:nvPr/>
        </p:nvCxnSpPr>
        <p:spPr>
          <a:xfrm flipH="1">
            <a:off x="7134205" y="3089913"/>
            <a:ext cx="111299" cy="77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8586156" y="2919230"/>
            <a:ext cx="222747" cy="37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 flipV="1">
            <a:off x="6015761" y="2944661"/>
            <a:ext cx="217691" cy="49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19.img.avito.st/640x480/4827128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32" y="5795788"/>
            <a:ext cx="280831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kr36.ru/uploads/a7b7e73a79058909860fca2748caea5138f587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52" y="5420132"/>
            <a:ext cx="2835959" cy="14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521715" y="3324419"/>
            <a:ext cx="1512168" cy="24713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приспособлению жилых помещений общего имущества в МКД, где проживают инвалиды -           170,0 тыс. руб.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>
            <a:stCxn id="8" idx="4"/>
            <a:endCxn id="23" idx="0"/>
          </p:cNvCxnSpPr>
          <p:nvPr/>
        </p:nvCxnSpPr>
        <p:spPr>
          <a:xfrm>
            <a:off x="2277799" y="3009817"/>
            <a:ext cx="0" cy="314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процесс 34"/>
          <p:cNvSpPr/>
          <p:nvPr/>
        </p:nvSpPr>
        <p:spPr>
          <a:xfrm>
            <a:off x="4644007" y="3443715"/>
            <a:ext cx="1626830" cy="1355740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Услуги по актуализации схемы теплоснабжения, водоснабжения – 100,0 тыс. руб.</a:t>
            </a:r>
            <a:endParaRPr lang="ru-RU" sz="1400" dirty="0"/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4788024" y="4815242"/>
            <a:ext cx="1556727" cy="1854117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Установка узла учета выработки и отпуска тепловой энергии в котельные   - 436,0 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80920" cy="926976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2050" name="Picture 2" descr="C:\Users\76\Desktop\80491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04060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9517" y="44624"/>
            <a:ext cx="4786977" cy="9329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Благоустройство –                      6 325,0тыс. руб.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769" y="1470850"/>
            <a:ext cx="2267991" cy="13000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Сервисное обслуживание установки «</a:t>
            </a:r>
            <a:r>
              <a:rPr lang="ru-RU" sz="1400" dirty="0" err="1" smtClean="0"/>
              <a:t>Акварос</a:t>
            </a:r>
            <a:r>
              <a:rPr lang="ru-RU" sz="1400" dirty="0" smtClean="0"/>
              <a:t>» и оплата за потребленную электроэнергию                255,0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695" y="2927486"/>
            <a:ext cx="2347310" cy="9335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Чистка территорий  кладбищ от кустарников, деревьев, мусора</a:t>
            </a:r>
          </a:p>
          <a:p>
            <a:pPr algn="ctr"/>
            <a:r>
              <a:rPr lang="ru-RU" sz="1400" dirty="0" smtClean="0"/>
              <a:t>-300,0 тыс. руб.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62199" y="410455"/>
            <a:ext cx="3240360" cy="1134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Производственный контроль нецентрализованных источников водоснабжения -                            100,0 тыс. руб.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66012" y="1618364"/>
            <a:ext cx="1800200" cy="11524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Ремонт и побелка обелисков к 9 Мая                                              115,0 тыс. руб.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186" y="3898693"/>
            <a:ext cx="2826637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Обкашивание</a:t>
            </a:r>
            <a:r>
              <a:rPr lang="ru-RU" sz="1400" dirty="0" smtClean="0"/>
              <a:t> территорий населенных  пунктов, парков –                 300,0 тыс. 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849" y="4889704"/>
            <a:ext cx="2959986" cy="7355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Обслуживание водозаборной станции –                                          89,3 тыс. руб.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2917" y="5733256"/>
            <a:ext cx="2934326" cy="1080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Трудоустройство несовершеннолетних граждан в возрасте от 14 до 18 лет –           100,0 тыс. руб.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83747" y="2927486"/>
            <a:ext cx="2325236" cy="10261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Аккарицидная</a:t>
            </a:r>
            <a:r>
              <a:rPr lang="ru-RU" sz="1400" dirty="0" smtClean="0"/>
              <a:t> обработка парков населенных пунктов от  </a:t>
            </a:r>
            <a:r>
              <a:rPr lang="ru-RU" sz="1400" dirty="0" err="1" smtClean="0"/>
              <a:t>от</a:t>
            </a:r>
            <a:r>
              <a:rPr lang="ru-RU" sz="1400" dirty="0" smtClean="0"/>
              <a:t> клещей – </a:t>
            </a:r>
          </a:p>
          <a:p>
            <a:pPr algn="ctr"/>
            <a:r>
              <a:rPr lang="ru-RU" sz="1400" dirty="0" smtClean="0"/>
              <a:t>13,0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83465" y="3953600"/>
            <a:ext cx="2758777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мероприятия по благоустройству –                         2538,7 тыс. руб.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403648" y="1470850"/>
            <a:ext cx="402381" cy="531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60964" y="1294929"/>
            <a:ext cx="702078" cy="40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76\Desktop\DSC05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5" y="5013176"/>
            <a:ext cx="3552417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6\Desktop\ПРЕЗЕНТАЦИЯ\картинки\121855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89704"/>
            <a:ext cx="2555776" cy="19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03847" y="3869183"/>
            <a:ext cx="3047847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Создание и содержание специализированной  службы по вопросам похоронного дела -                                        2 514,0 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4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/>
          <a:lstStyle/>
          <a:p>
            <a:pPr lvl="1" algn="ctr"/>
            <a:endParaRPr lang="ru-RU" dirty="0"/>
          </a:p>
        </p:txBody>
      </p:sp>
      <p:pic>
        <p:nvPicPr>
          <p:cNvPr id="1026" name="Picture 2" descr="C:\Users\76\Desktop\ПРЕЗЕНТАЦИЯ\картинки\thumb_crop_276x180_cover_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" y="4725144"/>
            <a:ext cx="3168352" cy="20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2022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105" y="3140968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14,0 тыс. руб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68760"/>
            <a:ext cx="7416823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-                          14,0 тыс. руб.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76\Desktop\Общество инвалидов и ветеранов\DSC0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53" y="3645024"/>
            <a:ext cx="47189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936104"/>
          </a:xfrm>
        </p:spPr>
        <p:txBody>
          <a:bodyPr/>
          <a:lstStyle/>
          <a:p>
            <a:pPr lvl="1" algn="ctr"/>
            <a:endParaRPr lang="ru-RU" sz="2000" b="1" i="1" dirty="0"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76\Desktop\DSC02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989" y="1567425"/>
            <a:ext cx="2626822" cy="18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17269" y="108926"/>
            <a:ext cx="7920880" cy="9460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2022 ГОД ПО КУЛЬТУРЕ И </a:t>
            </a:r>
            <a:r>
              <a:rPr lang="ru-RU" sz="2000" i="1" dirty="0" smtClean="0">
                <a:latin typeface="Arial Black" panose="020B0A04020102020204" pitchFamily="34" charset="0"/>
              </a:rPr>
              <a:t>КИНЕМАТОГРАФИИ</a:t>
            </a:r>
            <a:endParaRPr lang="ru-RU" sz="2000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0488" y="1124744"/>
            <a:ext cx="6408712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  -                                  </a:t>
            </a:r>
          </a:p>
          <a:p>
            <a:pPr algn="ctr"/>
            <a:r>
              <a:rPr lang="ru-RU" dirty="0" smtClean="0"/>
              <a:t>   33 </a:t>
            </a:r>
            <a:r>
              <a:rPr lang="ru-RU" dirty="0" smtClean="0"/>
              <a:t>320,0 </a:t>
            </a:r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5084" y="1989820"/>
            <a:ext cx="2088232" cy="20931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кровли </a:t>
            </a:r>
            <a:r>
              <a:rPr lang="ru-RU" sz="1600" dirty="0" err="1" smtClean="0"/>
              <a:t>Липчинского</a:t>
            </a:r>
            <a:r>
              <a:rPr lang="ru-RU" sz="1600" dirty="0" smtClean="0"/>
              <a:t> ДК –          4 583,0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00" y="2487960"/>
            <a:ext cx="2160240" cy="18722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23 764,7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04789"/>
            <a:ext cx="3312368" cy="1204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</a:t>
            </a:r>
            <a:r>
              <a:rPr lang="ru-RU" sz="1600" dirty="0" smtClean="0"/>
              <a:t> </a:t>
            </a:r>
            <a:r>
              <a:rPr lang="ru-RU" sz="1600" dirty="0" smtClean="0"/>
              <a:t>4 </a:t>
            </a:r>
            <a:r>
              <a:rPr lang="ru-RU" sz="1600" dirty="0" smtClean="0"/>
              <a:t>972,3 </a:t>
            </a:r>
            <a:r>
              <a:rPr lang="ru-RU" sz="1600" dirty="0" smtClean="0"/>
              <a:t>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75656" y="2060848"/>
            <a:ext cx="504056" cy="427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76\Desktop\DSCN7673(1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1"/>
            <a:ext cx="35361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76\Desktop\DSCN58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02" y="4540200"/>
            <a:ext cx="3168352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20161202_1347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200"/>
            <a:ext cx="2664296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>
            <a:endCxn id="6" idx="0"/>
          </p:cNvCxnSpPr>
          <p:nvPr/>
        </p:nvCxnSpPr>
        <p:spPr>
          <a:xfrm>
            <a:off x="7447172" y="1773796"/>
            <a:ext cx="25202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25658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600" dirty="0" err="1"/>
              <a:t>Усть-Ницинское</a:t>
            </a:r>
            <a:r>
              <a:rPr lang="ru-RU" sz="1600" dirty="0"/>
              <a:t> сельское поселение расположено в юго-восточной части </a:t>
            </a:r>
            <a:r>
              <a:rPr lang="ru-RU" sz="1600" dirty="0" err="1"/>
              <a:t>Слободо</a:t>
            </a:r>
            <a:r>
              <a:rPr lang="ru-RU" sz="1600" dirty="0"/>
              <a:t>-Туринского района, на юге соседствует с </a:t>
            </a:r>
            <a:r>
              <a:rPr lang="ru-RU" sz="1600" dirty="0" err="1"/>
              <a:t>Тугулымским</a:t>
            </a:r>
            <a:r>
              <a:rPr lang="ru-RU" sz="1600" dirty="0"/>
              <a:t> районом, на востоке граничит с Тюменской областью. Расположено на берегах рек Тура и </a:t>
            </a:r>
            <a:r>
              <a:rPr lang="ru-RU" sz="1600" dirty="0" err="1"/>
              <a:t>Ница</a:t>
            </a:r>
            <a:r>
              <a:rPr lang="ru-RU" sz="1600" dirty="0"/>
              <a:t>, а также </a:t>
            </a:r>
            <a:r>
              <a:rPr lang="ru-RU" sz="1600" dirty="0" err="1"/>
              <a:t>Межница</a:t>
            </a:r>
            <a:r>
              <a:rPr lang="ru-RU" sz="1600" dirty="0"/>
              <a:t> (правый приток </a:t>
            </a:r>
            <a:r>
              <a:rPr lang="ru-RU" sz="1600" dirty="0" err="1"/>
              <a:t>Ницы</a:t>
            </a:r>
            <a:r>
              <a:rPr lang="ru-RU" sz="1600" dirty="0"/>
              <a:t>) и Липка (правый приток Туры). Рельеф равнинный с широкими речными долинами. Здесь южная тайга сменяется северной лесостепью. Естественно-исторические условия благоприятны для хозяйственной деятельности населения -земледелия, животноводства, народных промыслов, охоты и рыболовства. </a:t>
            </a:r>
            <a:endParaRPr lang="ru-RU" sz="1600" dirty="0" smtClean="0"/>
          </a:p>
          <a:p>
            <a:pPr algn="just"/>
            <a:r>
              <a:rPr lang="ru-RU" sz="1600" dirty="0" smtClean="0"/>
              <a:t>Устье </a:t>
            </a:r>
            <a:r>
              <a:rPr lang="ru-RU" sz="1600" dirty="0"/>
              <a:t>реки </a:t>
            </a:r>
            <a:r>
              <a:rPr lang="ru-RU" sz="1600" dirty="0" err="1"/>
              <a:t>Ницы</a:t>
            </a:r>
            <a:r>
              <a:rPr lang="ru-RU" sz="1600" dirty="0"/>
              <a:t> и окрестные леса внесено в реестр охраняемых природных объектов областного значения, как гидрологический и ботанический памятник природы, место произрастания редких растений.</a:t>
            </a:r>
            <a:endParaRPr lang="ru-RU" sz="1600" b="1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составе поселения </a:t>
            </a:r>
            <a:r>
              <a:rPr lang="ru-RU" sz="1600" dirty="0" smtClean="0"/>
              <a:t>20 </a:t>
            </a:r>
            <a:r>
              <a:rPr lang="ru-RU" sz="1600" dirty="0"/>
              <a:t>населенных пунктов. Самые крупные: с. </a:t>
            </a:r>
            <a:r>
              <a:rPr lang="ru-RU" sz="1600" dirty="0" err="1"/>
              <a:t>Усть-Ницинское</a:t>
            </a:r>
            <a:r>
              <a:rPr lang="ru-RU" sz="1600" dirty="0"/>
              <a:t>, с.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с. </a:t>
            </a:r>
            <a:r>
              <a:rPr lang="ru-RU" sz="1600" dirty="0" err="1"/>
              <a:t>Липчинское</a:t>
            </a:r>
            <a:r>
              <a:rPr lang="ru-RU" sz="1600" dirty="0"/>
              <a:t>. Центр поселения - с. </a:t>
            </a:r>
            <a:r>
              <a:rPr lang="ru-RU" sz="1600" dirty="0" err="1"/>
              <a:t>Усть-Ницинское</a:t>
            </a:r>
            <a:r>
              <a:rPr lang="ru-RU" sz="1600" dirty="0"/>
              <a:t> (находится в устье реки </a:t>
            </a:r>
            <a:r>
              <a:rPr lang="ru-RU" sz="1600" dirty="0" err="1"/>
              <a:t>Ницы</a:t>
            </a:r>
            <a:r>
              <a:rPr lang="ru-RU" sz="1600" dirty="0"/>
              <a:t>). Удалено от райцентра Туринской Слободы - на 30 км., от областного центра - Екатеринбурга - на 330 км., до г. Тюмени 80 км. Все населенные пункты соединены асфальтированными автомобильными дорогами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b="1" dirty="0"/>
          </a:p>
          <a:p>
            <a:pPr algn="just"/>
            <a:r>
              <a:rPr lang="ru-RU" sz="1600" dirty="0"/>
              <a:t>Села: </a:t>
            </a:r>
            <a:r>
              <a:rPr lang="ru-RU" sz="1600" dirty="0" err="1"/>
              <a:t>Усть-Ницинское</a:t>
            </a:r>
            <a:r>
              <a:rPr lang="ru-RU" sz="1600" dirty="0"/>
              <a:t> (основанное в 1622 году) и </a:t>
            </a:r>
            <a:r>
              <a:rPr lang="ru-RU" sz="1600" dirty="0" err="1"/>
              <a:t>Краснослободское</a:t>
            </a:r>
            <a:r>
              <a:rPr lang="ru-RU" sz="1600" dirty="0"/>
              <a:t> (основанное в 1624 году), входят в число самых первых населенных пунктов не только поселения, района, но и более обширного географического пространства Урала и Зауралья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720080"/>
          </a:xfrm>
        </p:spPr>
        <p:txBody>
          <a:bodyPr/>
          <a:lstStyle/>
          <a:p>
            <a:pPr algn="ctr"/>
            <a:r>
              <a:rPr lang="ru-RU" sz="2000" dirty="0" smtClean="0"/>
              <a:t>НА ТЕРРИТОРИИ УСТЬ-НИЦИНСКОГО СЕЛЬСКОГО ПОСЕЛЕНИЯ ФУНКЦИОНИРУЕТ: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65878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Расходы бюджета </a:t>
            </a:r>
            <a:r>
              <a:rPr lang="ru-RU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dirty="0" smtClean="0">
                <a:solidFill>
                  <a:srgbClr val="FF0000"/>
                </a:solidFill>
              </a:rPr>
              <a:t> сельского поселения на культуру в расчете на одного жителя в 2022 году составят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10 </a:t>
            </a:r>
            <a:r>
              <a:rPr lang="ru-RU" dirty="0" smtClean="0">
                <a:solidFill>
                  <a:srgbClr val="FF0000"/>
                </a:solidFill>
              </a:rPr>
              <a:t>748 </a:t>
            </a:r>
            <a:r>
              <a:rPr lang="ru-RU" dirty="0" smtClean="0">
                <a:solidFill>
                  <a:srgbClr val="FF0000"/>
                </a:solidFill>
              </a:rPr>
              <a:t>рублей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16632"/>
            <a:ext cx="792088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НА ТЕРРИТОРИИ УСТЬ-НИЦИНСКОГО СЕЛЬСКОГО ПОСЕЛЕНИЯ ФУНКЦИОНИРУЕТ: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6485" y="1412776"/>
            <a:ext cx="6480720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учреждение культуры «</a:t>
            </a:r>
            <a:r>
              <a:rPr lang="ru-RU" dirty="0" err="1" smtClean="0"/>
              <a:t>Усть</a:t>
            </a:r>
            <a:r>
              <a:rPr lang="ru-RU" dirty="0" smtClean="0"/>
              <a:t>-  </a:t>
            </a:r>
            <a:r>
              <a:rPr lang="ru-RU" dirty="0" err="1"/>
              <a:t>Ницинский</a:t>
            </a:r>
            <a:r>
              <a:rPr lang="ru-RU" dirty="0"/>
              <a:t> </a:t>
            </a:r>
            <a:r>
              <a:rPr lang="ru-RU" dirty="0" smtClean="0"/>
              <a:t>КДЦ»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9787" y="2348880"/>
            <a:ext cx="7835205" cy="7920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 учреждения входят 4 дома </a:t>
            </a:r>
            <a:r>
              <a:rPr lang="ru-RU" dirty="0"/>
              <a:t>к</a:t>
            </a:r>
            <a:r>
              <a:rPr lang="ru-RU" dirty="0" smtClean="0"/>
              <a:t>ультуры, 5 сельских клубов, 7 сельских библиотек</a:t>
            </a:r>
            <a:endParaRPr lang="ru-RU" dirty="0"/>
          </a:p>
        </p:txBody>
      </p:sp>
      <p:pic>
        <p:nvPicPr>
          <p:cNvPr id="1027" name="Picture 3" descr="C:\Users\76\Desktop\ResizesofsIMG_2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94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109107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9793"/>
            <a:ext cx="291581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DSCN329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520280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156" y="1600250"/>
            <a:ext cx="8801844" cy="5201566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16632"/>
            <a:ext cx="84249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2022 ГОД ПО СОЦИАЛЬНОЙ ПОЛИТИКЕ -                                                                             11,0 ТЫС. РУБ.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1628800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</a:t>
            </a:r>
            <a:r>
              <a:rPr lang="ru-RU" dirty="0" err="1" smtClean="0"/>
              <a:t>Усть-Ницинском</a:t>
            </a:r>
            <a:r>
              <a:rPr lang="ru-RU" dirty="0" smtClean="0"/>
              <a:t> сельском поселении» - 11,0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04368"/>
            <a:ext cx="3744416" cy="18682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11,0  тыс. руб.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UOyyIuIAUEsUUEsEUAIs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791993"/>
            <a:ext cx="2808312" cy="19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g_855444486796" descr="https://i.mycdn.me/image?id=855444486796&amp;t=52&amp;plc=WEB&amp;tkn=*n1nRlHln5bVBk_z9X3g9-m3GGS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59" y="2502285"/>
            <a:ext cx="3816424" cy="232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 descr="https://i.mycdn.me/image?id=855444163212&amp;t=52&amp;plc=WEB&amp;tkn=*1pc3b1iH9e03Snbu5Zm_z9gWNz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2" y="4840560"/>
            <a:ext cx="2850283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76\Desktop\Бюджет\бюджет для граждан\ПРЕЗЕНТАЦИЯ\картинки\Общество инвалидов и ветеранов\77 1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4786146"/>
            <a:ext cx="331236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2022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sz="1600" dirty="0" err="1" smtClean="0">
                <a:latin typeface="Arial Black" panose="020B0A04020102020204" pitchFamily="34" charset="0"/>
              </a:rPr>
              <a:t>Усть-Ницинского</a:t>
            </a:r>
            <a:r>
              <a:rPr lang="ru-RU" sz="1600" dirty="0" smtClean="0">
                <a:latin typeface="Arial Black" panose="020B0A04020102020204" pitchFamily="34" charset="0"/>
              </a:rPr>
              <a:t> сельского поселения» -          693,0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851" y="3140967"/>
            <a:ext cx="3375045" cy="14311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125,0</a:t>
            </a:r>
            <a:endParaRPr lang="ru-RU" dirty="0"/>
          </a:p>
        </p:txBody>
      </p:sp>
      <p:pic>
        <p:nvPicPr>
          <p:cNvPr id="1028" name="Picture 4" descr="C:\Users\76\Desktop\ПРЕЗЕНТАЦИЯ\картинки\thumb_crop_200x150_cover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56" y="3140968"/>
            <a:ext cx="24482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Бюджет\бюджет для граждан\ПРЕЗЕНТАЦИЯ\картинки\UOyyIuIAUEsUUEsEUAIs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0" y="4572165"/>
            <a:ext cx="43924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76\Desktop\Бюджет\бюджет для граждан\ПРЕЗЕНТАЦИЯ\картинки\Дом культуры\дети играют в Д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72165"/>
            <a:ext cx="3096344" cy="22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95936" y="3140968"/>
            <a:ext cx="2304256" cy="14311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    двух спортивных детских площадок, </a:t>
            </a:r>
            <a:r>
              <a:rPr lang="ru-RU" dirty="0" err="1" smtClean="0"/>
              <a:t>спортинветаря</a:t>
            </a:r>
            <a:r>
              <a:rPr lang="ru-RU" dirty="0" smtClean="0"/>
              <a:t>   - 568,0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ИНФОРМАЦИЯ ОБ ОБЪЕМЕ МУНИЦИПАЛЬНОГО ДОЛГА УСТЬ-НИЦИНСКОГО СЕЛЬСКОГО ПОСЕЛЕНИЯ</a:t>
            </a:r>
            <a:endParaRPr lang="ru-RU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4609843"/>
              </p:ext>
            </p:extLst>
          </p:nvPr>
        </p:nvGraphicFramePr>
        <p:xfrm>
          <a:off x="467544" y="1628799"/>
          <a:ext cx="8424936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456553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наименование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2019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2020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6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01.01.2020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01.01.2021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459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Объем муниципального долга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628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 том числе: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00657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Обязательства по муниципальной гарантии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089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88159056"/>
              </p:ext>
            </p:extLst>
          </p:nvPr>
        </p:nvGraphicFramePr>
        <p:xfrm>
          <a:off x="755576" y="4725144"/>
          <a:ext cx="748883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5779534"/>
              </p:ext>
            </p:extLst>
          </p:nvPr>
        </p:nvGraphicFramePr>
        <p:xfrm>
          <a:off x="107504" y="1698772"/>
          <a:ext cx="8856984" cy="504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693"/>
                <a:gridCol w="2118729"/>
                <a:gridCol w="2008741"/>
                <a:gridCol w="1992821"/>
              </a:tblGrid>
              <a:tr h="9020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                               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0969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77259,6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56936,7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40922,2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27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200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12595,5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6632,0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4010,0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1669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64664,1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50304,7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36912,2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77259,6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56936,7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40922,2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888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07504" y="44624"/>
            <a:ext cx="8928992" cy="1512168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СРАВНИТЕЛЬНЫЙ АНАЛИЗ БЮДЖЕТА                            УСТЬ-НИЦИНСКОГО СЕЛЬСКОГО ПОСЕЛЕНИЯ С ДРУГИМИ МУНИЦИПАЛЬНЫМИ ОБРАЗОВАНИЯМИ 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2022 ГОД</a:t>
            </a:r>
            <a:endParaRPr 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58592"/>
              </p:ext>
            </p:extLst>
          </p:nvPr>
        </p:nvGraphicFramePr>
        <p:xfrm>
          <a:off x="539552" y="1988840"/>
          <a:ext cx="8280920" cy="462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07504" y="116632"/>
            <a:ext cx="8928992" cy="17281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ДОХОДНОЙ ЧАСТИ БЮДЖЕТА УСТЬ-НИЦИНСКОГО СЕЛЬСКОГО ПОСЕЛЕНИЯ С ДОХОДАМИ ДРУГИХ МУНИЦИПАЛЬНЫХ ОБРАЗОВАНИЙ                      НА 2022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12511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3155099"/>
              </p:ext>
            </p:extLst>
          </p:nvPr>
        </p:nvGraphicFramePr>
        <p:xfrm>
          <a:off x="827584" y="1772816"/>
          <a:ext cx="7488832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79512" y="44624"/>
            <a:ext cx="8856984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РАСХОДНОЙ ЧАСТИ БЮДЖЕТА УСТЬ-НИЦИНСКОГО СЕЛЬСКОГО ПОСЕЛЕНИЯ С РАСХОДНОЙ ЧАСТЬЮ ДРУГИХ МУНИЦИПАЛЬНЫХ ОБРАЗОВАНИЙ НА 2022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</a:t>
            </a:r>
            <a:r>
              <a:rPr lang="ru-RU" sz="2000" i="1" dirty="0" err="1" smtClean="0"/>
              <a:t>Усть-Ницинского</a:t>
            </a:r>
            <a:r>
              <a:rPr lang="ru-RU" sz="2000" i="1" dirty="0" smtClean="0"/>
              <a:t> сельского поселения</a:t>
            </a:r>
          </a:p>
          <a:p>
            <a:pPr algn="ctr"/>
            <a:r>
              <a:rPr lang="ru-RU" sz="2000" i="1" dirty="0" smtClean="0"/>
              <a:t>623943,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</a:t>
            </a:r>
            <a:r>
              <a:rPr lang="ru-RU" sz="2000" i="1" dirty="0" err="1" smtClean="0"/>
              <a:t>Усть-Ницинское</a:t>
            </a:r>
            <a:r>
              <a:rPr lang="ru-RU" sz="2000" i="1" dirty="0" smtClean="0"/>
              <a:t>, ул. </a:t>
            </a:r>
            <a:r>
              <a:rPr lang="ru-RU" sz="2000" i="1" dirty="0" err="1" smtClean="0"/>
              <a:t>Шанаурина</a:t>
            </a:r>
            <a:r>
              <a:rPr lang="ru-RU" sz="2000" i="1" dirty="0" smtClean="0"/>
              <a:t>, 34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(343)6127845,          (343)6127843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ustniza@yandex.ru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76\Desktop\ПРЕЗЕНТАЦИЯ\картинки\5901b2f959e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24847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76\Desktop\ПРЕЗЕНТАЦИЯ\картинки\12362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9244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6\Desktop\62jfpo-m4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4248472" cy="2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6\Desktop\DSC06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9248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/>
              <a:t>Село </a:t>
            </a:r>
            <a:r>
              <a:rPr lang="ru-RU" sz="1600" dirty="0" err="1"/>
              <a:t>Липчинское</a:t>
            </a:r>
            <a:r>
              <a:rPr lang="ru-RU" sz="1600" dirty="0"/>
              <a:t> основано примерно в 1640 г., название дано по названию р. Липке. </a:t>
            </a:r>
            <a:endParaRPr lang="ru-RU" sz="1600" dirty="0" smtClean="0"/>
          </a:p>
          <a:p>
            <a:pPr algn="just"/>
            <a:r>
              <a:rPr lang="ru-RU" sz="1600" dirty="0" smtClean="0"/>
              <a:t>Река </a:t>
            </a:r>
            <a:r>
              <a:rPr lang="ru-RU" sz="1600" dirty="0" err="1"/>
              <a:t>Ница</a:t>
            </a:r>
            <a:r>
              <a:rPr lang="ru-RU" sz="1600" dirty="0"/>
              <a:t> была судоходной. Торговый тракт, проложенный из Верхотурья на Тюмень и Тобольск, проходил через села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</a:t>
            </a:r>
            <a:r>
              <a:rPr lang="ru-RU" sz="1600" dirty="0" err="1"/>
              <a:t>Усть-Ницинское</a:t>
            </a:r>
            <a:r>
              <a:rPr lang="ru-RU" sz="1600" dirty="0"/>
              <a:t> и </a:t>
            </a:r>
            <a:r>
              <a:rPr lang="ru-RU" sz="1600" dirty="0" err="1"/>
              <a:t>Липчинское</a:t>
            </a:r>
            <a:r>
              <a:rPr lang="ru-RU" sz="1600" dirty="0"/>
              <a:t>. Две ярмарки в год проходили в </a:t>
            </a:r>
            <a:r>
              <a:rPr lang="ru-RU" sz="1600" dirty="0" err="1"/>
              <a:t>Усть-Ницинском</a:t>
            </a:r>
            <a:r>
              <a:rPr lang="ru-RU" sz="1600" dirty="0"/>
              <a:t>, одна – в </a:t>
            </a:r>
            <a:r>
              <a:rPr lang="ru-RU" sz="1600" dirty="0" err="1"/>
              <a:t>Липчинском</a:t>
            </a:r>
            <a:r>
              <a:rPr lang="ru-RU" sz="1600" dirty="0"/>
              <a:t>, но значительную роль в развитии торговых отношений играла Красная Слобода. Село официально считалось центром торговли, в год проходило три ярмарки: Крещенская, Ильинская и Екатерининская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Со второй половины XIX в. и до установления Советской власти существовал единственный в </a:t>
            </a:r>
            <a:r>
              <a:rPr lang="ru-RU" sz="1600" dirty="0" err="1"/>
              <a:t>Ирбитском</a:t>
            </a:r>
            <a:r>
              <a:rPr lang="ru-RU" sz="1600" dirty="0"/>
              <a:t> уезде </a:t>
            </a:r>
            <a:r>
              <a:rPr lang="ru-RU" sz="1600" dirty="0" err="1"/>
              <a:t>Краснослободский</a:t>
            </a:r>
            <a:r>
              <a:rPr lang="ru-RU" sz="1600" dirty="0"/>
              <a:t> Введенский женский монастырь (сейчас п. Рассвет). </a:t>
            </a:r>
            <a:endParaRPr lang="ru-RU" sz="1600" dirty="0" smtClean="0"/>
          </a:p>
          <a:p>
            <a:pPr algn="just" fontAlgn="t"/>
            <a:r>
              <a:rPr lang="ru-RU" sz="1600" dirty="0" smtClean="0"/>
              <a:t>Население </a:t>
            </a:r>
            <a:r>
              <a:rPr lang="ru-RU" sz="1600" dirty="0"/>
              <a:t>свободолюбивое, в исторических документах описываются случаи народных возмущений и бунтов крестьян Красной Слободы, Усть-Ницы, </a:t>
            </a:r>
            <a:r>
              <a:rPr lang="ru-RU" sz="1600" dirty="0" err="1"/>
              <a:t>д.Ивановки</a:t>
            </a:r>
            <a:r>
              <a:rPr lang="ru-RU" sz="1600" dirty="0"/>
              <a:t>.</a:t>
            </a:r>
            <a:endParaRPr lang="ru-RU" sz="1600" b="1" dirty="0"/>
          </a:p>
          <a:p>
            <a:pPr algn="just" fontAlgn="t"/>
            <a:r>
              <a:rPr lang="ru-RU" sz="1600" dirty="0"/>
              <a:t>К кустарному промыслу тяготели все. Занимались рыбной ловлей, изготовлением саней, дровней и телег, кузнечим делом, тканьем холста, пошивом одежды, изготовлением сапог и валенок, делали бондарные изделия, плели корзины и кошевки, занимались дегтярным промыслом, мукомольным, </a:t>
            </a:r>
            <a:r>
              <a:rPr lang="ru-RU" sz="1600" dirty="0" err="1"/>
              <a:t>крахмало</a:t>
            </a:r>
            <a:r>
              <a:rPr lang="ru-RU" sz="1600" dirty="0"/>
              <a:t>-паточным производством. Деревня Мельникова была центром гончарного промысла, изготовляли посуду и детские игрушки. В Красной Слободе был стекольный завод</a:t>
            </a:r>
            <a:r>
              <a:rPr lang="ru-RU" sz="1400" dirty="0"/>
              <a:t>.</a:t>
            </a:r>
            <a:endParaRPr lang="ru-RU" sz="1400" b="1" dirty="0"/>
          </a:p>
          <a:p>
            <a:pPr algn="just" fontAlgn="t"/>
            <a:r>
              <a:rPr lang="ru-RU" sz="1600" dirty="0"/>
              <a:t>Свято Троицкая церковь, построенная в 1773-1779 годах на средства прихожан, не была разрушена в 20 веке, как многие другие церкви. Не потеряла своего значения в облике современного села. В настоящее время это памятник истории и архитектуры 18 века, охраняется </a:t>
            </a:r>
            <a:r>
              <a:rPr lang="ru-RU" sz="1600" dirty="0" smtClean="0"/>
              <a:t>государством.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1236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6"/>
            <a:ext cx="2088232" cy="10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15212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УСТЬ-НИЦИНСКОГО СЕЛЬСКОГО ПОСЕЛЕНИЯ НА 2022 ГОД И ПЛАНОВЫЙ ПЕРИОД 2023 И 2024 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424936" cy="551723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 smtClean="0"/>
              <a:t>       Основные </a:t>
            </a:r>
            <a:r>
              <a:rPr lang="ru-RU" sz="6400" dirty="0"/>
              <a:t>задачи в сфере бюджетной политики скорректированы исходя из сложившейся экономической ситуации. В отношении расходов политика сельского поселения в 2022-2024 годах будет направлена на оптимизацию и повышение эффективности бюджетных расходов. </a:t>
            </a:r>
          </a:p>
          <a:p>
            <a:pPr algn="just"/>
            <a:r>
              <a:rPr lang="ru-RU" sz="6400" dirty="0"/>
              <a:t>     </a:t>
            </a:r>
            <a:r>
              <a:rPr lang="ru-RU" sz="6400" dirty="0" smtClean="0"/>
              <a:t>  </a:t>
            </a:r>
            <a:r>
              <a:rPr lang="ru-RU" sz="6400" dirty="0"/>
              <a:t>Основными принципами бюджетной политики сельского поселения будут сокращение необоснованных бюджетных расходов.</a:t>
            </a:r>
          </a:p>
          <a:p>
            <a:pPr algn="just"/>
            <a:r>
              <a:rPr lang="ru-RU" sz="6400" dirty="0"/>
              <a:t>     </a:t>
            </a:r>
            <a:r>
              <a:rPr lang="ru-RU" sz="6400" dirty="0" smtClean="0"/>
              <a:t>  </a:t>
            </a:r>
            <a:r>
              <a:rPr lang="ru-RU" sz="6400" dirty="0"/>
              <a:t>В связи с этим необходимо решение следующих задач: </a:t>
            </a:r>
          </a:p>
          <a:p>
            <a:pPr algn="just"/>
            <a:r>
              <a:rPr lang="ru-RU" sz="6400" dirty="0"/>
              <a:t>        - обеспечение концентрации бюджетных расходов на решение ключевых проблем и достижения конечных результатов;</a:t>
            </a:r>
          </a:p>
          <a:p>
            <a:pPr algn="just"/>
            <a:r>
              <a:rPr lang="ru-RU" sz="6400" dirty="0"/>
              <a:t>        - обеспечение соблюдения нормативов расходов на содержание органов местного самоуправления муниципального образования, не допускать увеличения штатной численности работников ОМСУ;       </a:t>
            </a:r>
          </a:p>
          <a:p>
            <a:pPr algn="just"/>
            <a:r>
              <a:rPr lang="ru-RU" sz="6400" dirty="0"/>
              <a:t>      </a:t>
            </a:r>
            <a:r>
              <a:rPr lang="ru-RU" sz="6400" dirty="0" smtClean="0"/>
              <a:t>- </a:t>
            </a:r>
            <a:r>
              <a:rPr lang="ru-RU" sz="6400" dirty="0"/>
              <a:t>повышение качества планирования главными распорядителями бюджетных средств, своих расходов и их эффективности.</a:t>
            </a:r>
          </a:p>
          <a:p>
            <a:r>
              <a:rPr lang="ru-RU" sz="6400" dirty="0" smtClean="0"/>
              <a:t>      </a:t>
            </a:r>
            <a:r>
              <a:rPr lang="ru-RU" sz="6400" dirty="0"/>
              <a:t>Бюджетная политика будет направлена на обеспечение безусловного исполнения действующих обязательств, за счет:</a:t>
            </a:r>
            <a:br>
              <a:rPr lang="ru-RU" sz="6400" dirty="0"/>
            </a:br>
            <a:r>
              <a:rPr lang="ru-RU" sz="6400" dirty="0"/>
              <a:t>    </a:t>
            </a:r>
            <a:r>
              <a:rPr lang="ru-RU" sz="6400" dirty="0" smtClean="0"/>
              <a:t>  </a:t>
            </a:r>
            <a:r>
              <a:rPr lang="ru-RU" sz="6400" dirty="0"/>
              <a:t>- определения основных параметров бюджета, исходя из ожидаемого прогноза поступления доходов и допустимого уровня дефицита бюджета;</a:t>
            </a:r>
            <a:br>
              <a:rPr lang="ru-RU" sz="6400" dirty="0"/>
            </a:br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увеличения доли программных расходов в общем объеме расходов бюджета;</a:t>
            </a:r>
            <a:br>
              <a:rPr lang="ru-RU" sz="6400" dirty="0"/>
            </a:br>
            <a:r>
              <a:rPr lang="ru-RU" sz="6400" dirty="0"/>
              <a:t>     </a:t>
            </a:r>
            <a:r>
              <a:rPr lang="ru-RU" sz="6400" dirty="0" smtClean="0"/>
              <a:t> </a:t>
            </a:r>
            <a:r>
              <a:rPr lang="ru-RU" sz="6400" dirty="0"/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целей;</a:t>
            </a:r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305800" y="5515168"/>
            <a:ext cx="1234752" cy="1226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648072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 - усиления текущего контроля и ответственности за выполнением муниципальных заданий подведомственных учреждений;</a:t>
            </a:r>
          </a:p>
          <a:p>
            <a:r>
              <a:rPr lang="ru-RU" sz="1600" dirty="0"/>
              <a:t>  </a:t>
            </a:r>
            <a:r>
              <a:rPr lang="ru-RU" sz="1600" dirty="0" smtClean="0"/>
              <a:t>  </a:t>
            </a:r>
            <a:r>
              <a:rPr lang="ru-RU" sz="16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        Главным </a:t>
            </a:r>
            <a:r>
              <a:rPr lang="ru-RU" sz="1600" dirty="0"/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</a:t>
            </a:r>
            <a:r>
              <a:rPr lang="ru-RU" sz="1600" dirty="0" smtClean="0"/>
              <a:t>Обеспечение </a:t>
            </a:r>
            <a:r>
              <a:rPr lang="ru-RU" sz="1600" dirty="0"/>
              <a:t>полного и доступного информирования населения </a:t>
            </a:r>
            <a:r>
              <a:rPr lang="ru-RU" sz="1600" dirty="0" err="1"/>
              <a:t>Усть-Ницинского</a:t>
            </a:r>
            <a:r>
              <a:rPr lang="ru-RU" sz="1600" dirty="0"/>
              <a:t> 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по-прежнему будет отражаться в регулярной публикации «Бюджета для граждан» на официальном сайте </a:t>
            </a:r>
            <a:r>
              <a:rPr lang="ru-RU" sz="1600" dirty="0" err="1"/>
              <a:t>Усть-Ницинского</a:t>
            </a:r>
            <a:r>
              <a:rPr lang="ru-RU" sz="1600" dirty="0"/>
              <a:t> сельского поселения в сети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8152112"/>
              </p:ext>
            </p:extLst>
          </p:nvPr>
        </p:nvGraphicFramePr>
        <p:xfrm>
          <a:off x="0" y="908719"/>
          <a:ext cx="9143998" cy="604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09"/>
                <a:gridCol w="1179870"/>
                <a:gridCol w="1112175"/>
                <a:gridCol w="1026341"/>
                <a:gridCol w="1106129"/>
                <a:gridCol w="1021168"/>
                <a:gridCol w="1043606"/>
              </a:tblGrid>
              <a:tr h="7596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2024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115,5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125,3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132,9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150,1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12,6</a:t>
                      </a:r>
                      <a:endParaRPr lang="ru-RU" sz="1600" dirty="0"/>
                    </a:p>
                  </a:txBody>
                  <a:tcPr/>
                </a:tc>
              </a:tr>
              <a:tr h="98124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13,2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82,6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84,2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93,0</a:t>
                      </a:r>
                      <a:endParaRPr lang="ru-RU" sz="1600" dirty="0"/>
                    </a:p>
                  </a:txBody>
                  <a:tcPr/>
                </a:tc>
              </a:tr>
              <a:tr h="68789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8887,70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9070,90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9295,79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9673,16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10084,54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129,0</a:t>
                      </a:r>
                      <a:endParaRPr lang="ru-RU" sz="1600" dirty="0"/>
                    </a:p>
                  </a:txBody>
                  <a:tcPr/>
                </a:tc>
              </a:tr>
              <a:tr h="5495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15,5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2756</a:t>
                      </a:r>
                      <a:endParaRPr lang="ru-RU" sz="1600" dirty="0"/>
                    </a:p>
                  </a:txBody>
                  <a:tcPr/>
                </a:tc>
              </a:tr>
              <a:tr h="75967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1479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1632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9087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УСТЬ-НИЦИНСКОГО СЕЛЬСКОГО ПОСЕЛЕНИЯ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УСТЬ-НИЦИНСКОГО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75899587"/>
              </p:ext>
            </p:extLst>
          </p:nvPr>
        </p:nvGraphicFramePr>
        <p:xfrm>
          <a:off x="251520" y="692697"/>
          <a:ext cx="8712968" cy="616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62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2024год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77259,6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61067,9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61686,6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12595,5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13136,0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13625,0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64664,1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47931,9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48061,6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77259,6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61067,9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61686,6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13657,8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12311,7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12743,7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323,9</a:t>
                      </a:r>
                      <a:endParaRPr lang="ru-RU" sz="1400" dirty="0"/>
                    </a:p>
                  </a:txBody>
                  <a:tcPr/>
                </a:tc>
              </a:tr>
              <a:tr h="5135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7526,0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1171,0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1216,0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13698,0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10263,0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10453,0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3124,9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33320,0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29884,0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30473,0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Условно утвержденные расходы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1518,9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3068,1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УСТЬ-НИЦИНСКОГО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7505" y="1654357"/>
            <a:ext cx="8928991" cy="507499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57523">
            <a:off x="2137991" y="841117"/>
            <a:ext cx="90232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51683">
            <a:off x="6276586" y="796204"/>
            <a:ext cx="866792" cy="8326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оходы от использования имущества;             - доходы от оказания платных услуг (работ) и компенсации затрат;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доходы от продажи материальных и нематериальных активов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поступления от других бюджетов (межбюджетные трансферты) (кроме налоговых и неналоговых доходов)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3796</TotalTime>
  <Words>3003</Words>
  <Application>Microsoft Office PowerPoint</Application>
  <PresentationFormat>Экран (4:3)</PresentationFormat>
  <Paragraphs>486</Paragraphs>
  <Slides>37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УСТЬ-НИЦИНСКОГО СЕЛЬСКОГО ПОСЕЛЕНИЯ НА 2022 ГОД И ПЛАНОВЫЙ ПЕРИОД 2023 И 2024 ГОДОВ</vt:lpstr>
      <vt:lpstr>   </vt:lpstr>
      <vt:lpstr>ОСНОВНЫЕ ПОКАЗАТЕЛИ СОЦИАЛЬНО-ЭКОНОМИЧЕСКОГО РАЗВИТИЯ УСТЬ-НИЦИНСКОГО СЕЛЬСКОГО ПОСЕЛЕНИЯ</vt:lpstr>
      <vt:lpstr>ДОХОДЫ И РАСХОДЫ БЮДЖЕТА УСТЬ-НИЦИНСКОГО СЕЛЬСКОГО ПОСЕЛЕНИЯ, ТЫС. РУБ.</vt:lpstr>
      <vt:lpstr>ДОХОДЫ БЮДЖЕТА УСТЬ-НИЦИНСКОГО СЕЛЬСКОГО ПОСЕЛЕНИЯ</vt:lpstr>
      <vt:lpstr>СТРУКТУРА ОСНОВНЫХ НАЛОГОВЫХ ДОХОДОВ БЮДЖЕТА УСТЬ-НИЦИНСКОГО СЕЛЬСКОГО ПОСЕЛЕНИЯ НА 2022 ГОД</vt:lpstr>
      <vt:lpstr>СТРУКТУРА ОСНОВНЫХ НЕНАЛОГОВЫХ ДОХОДОВ БЮДЖЕТА УСТЬ-НИЦИНСКОГО СЕЛЬСКОГО ПОСЕЛЕНИЯ НА 2022 ГОД </vt:lpstr>
      <vt:lpstr> </vt:lpstr>
      <vt:lpstr>ОСНОВНЫЕ ДОХОДНЫЕ ИСТОЧНИКИ БЮДЖЕТА</vt:lpstr>
      <vt:lpstr>Презентация PowerPoint</vt:lpstr>
      <vt:lpstr>Презентация PowerPoint</vt:lpstr>
      <vt:lpstr>СТРУКТУРА РАСХОДОВ БЮДЖЕТА УСТЬ-НИЦИНСКОГО СЕЛЬСКОГО ПОСЕЛЕНИЯ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ОБОРОНА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УСТЬ-НИЦИНСКОГО СЕЛЬСКОГО ПОСЕЛЕНИЯ ФУНКЦИОНИРУЕТ:</vt:lpstr>
      <vt:lpstr>Презентация PowerPoint</vt:lpstr>
      <vt:lpstr>Презентация PowerPoint</vt:lpstr>
      <vt:lpstr>ИНФОРМАЦИЯ ОБ ОБЪЕМЕ МУНИЦИПАЛЬНОГО ДОЛГА УСТЬ-НИЦИНСКОГО СЕЛЬСКОГО ПОСЕЛЕНИЯ</vt:lpstr>
      <vt:lpstr>Презентация PowerPoint</vt:lpstr>
      <vt:lpstr>Презентация PowerPoint</vt:lpstr>
      <vt:lpstr>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76</cp:lastModifiedBy>
  <cp:revision>320</cp:revision>
  <cp:lastPrinted>2020-12-26T06:54:08Z</cp:lastPrinted>
  <dcterms:created xsi:type="dcterms:W3CDTF">2018-02-07T06:08:12Z</dcterms:created>
  <dcterms:modified xsi:type="dcterms:W3CDTF">2022-05-12T05:59:15Z</dcterms:modified>
</cp:coreProperties>
</file>