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0"/>
  </p:notesMasterIdLst>
  <p:sldIdLst>
    <p:sldId id="283" r:id="rId2"/>
    <p:sldId id="284" r:id="rId3"/>
    <p:sldId id="263" r:id="rId4"/>
    <p:sldId id="290" r:id="rId5"/>
    <p:sldId id="286" r:id="rId6"/>
    <p:sldId id="294" r:id="rId7"/>
    <p:sldId id="302" r:id="rId8"/>
    <p:sldId id="295" r:id="rId9"/>
    <p:sldId id="296" r:id="rId10"/>
    <p:sldId id="304" r:id="rId11"/>
    <p:sldId id="300" r:id="rId12"/>
    <p:sldId id="287" r:id="rId13"/>
    <p:sldId id="291" r:id="rId14"/>
    <p:sldId id="303" r:id="rId15"/>
    <p:sldId id="297" r:id="rId16"/>
    <p:sldId id="301" r:id="rId17"/>
    <p:sldId id="298" r:id="rId18"/>
    <p:sldId id="28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50E7B8D-D4EA-436C-A2D6-E14B9E0A1026}">
          <p14:sldIdLst/>
        </p14:section>
        <p14:section name="Раздел без заголовка" id="{226039B0-BF5B-4BFA-8BCE-B3E952E09EB2}">
          <p14:sldIdLst>
            <p14:sldId id="283"/>
            <p14:sldId id="284"/>
            <p14:sldId id="263"/>
            <p14:sldId id="290"/>
            <p14:sldId id="286"/>
            <p14:sldId id="294"/>
            <p14:sldId id="302"/>
            <p14:sldId id="295"/>
            <p14:sldId id="296"/>
            <p14:sldId id="304"/>
            <p14:sldId id="300"/>
            <p14:sldId id="287"/>
            <p14:sldId id="291"/>
            <p14:sldId id="303"/>
            <p14:sldId id="297"/>
            <p14:sldId id="301"/>
            <p14:sldId id="298"/>
            <p14:sldId id="28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69" autoAdjust="0"/>
    <p:restoredTop sz="97593" autoAdjust="0"/>
  </p:normalViewPr>
  <p:slideViewPr>
    <p:cSldViewPr>
      <p:cViewPr>
        <p:scale>
          <a:sx n="100" d="100"/>
          <a:sy n="100" d="100"/>
        </p:scale>
        <p:origin x="-802" y="42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14576053847418"/>
          <c:y val="6.1929671955641294E-2"/>
          <c:w val="0.86901898031597646"/>
          <c:h val="0.6232170541656987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spPr>
              <a:solidFill>
                <a:schemeClr val="accent3">
                  <a:lumMod val="60000"/>
                  <a:lumOff val="40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2"/>
                <c:pt idx="0">
                  <c:v>план</c:v>
                </c:pt>
                <c:pt idx="1">
                  <c:v>исполнено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 formatCode="General">
                  <c:v>51966.400000000001</c:v>
                </c:pt>
                <c:pt idx="1">
                  <c:v>51946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dLbl>
              <c:idx val="0"/>
              <c:spPr>
                <a:solidFill>
                  <a:schemeClr val="accent5">
                    <a:lumMod val="75000"/>
                  </a:scheme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solidFill>
                  <a:schemeClr val="accent5">
                    <a:lumMod val="75000"/>
                  </a:schemeClr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accent2">
                  <a:lumMod val="60000"/>
                  <a:lumOff val="40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2"/>
                <c:pt idx="0">
                  <c:v>план</c:v>
                </c:pt>
                <c:pt idx="1">
                  <c:v>исполнено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0.0">
                  <c:v>12095.7</c:v>
                </c:pt>
                <c:pt idx="1">
                  <c:v>12186.9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21412096"/>
        <c:axId val="22155264"/>
        <c:axId val="0"/>
      </c:bar3DChart>
      <c:catAx>
        <c:axId val="21412096"/>
        <c:scaling>
          <c:orientation val="minMax"/>
        </c:scaling>
        <c:delete val="0"/>
        <c:axPos val="b"/>
        <c:majorTickMark val="none"/>
        <c:minorTickMark val="none"/>
        <c:tickLblPos val="nextTo"/>
        <c:crossAx val="22155264"/>
        <c:crosses val="autoZero"/>
        <c:auto val="1"/>
        <c:lblAlgn val="ctr"/>
        <c:lblOffset val="100"/>
        <c:noMultiLvlLbl val="0"/>
      </c:catAx>
      <c:valAx>
        <c:axId val="22155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14120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139775389121856E-2"/>
          <c:y val="0.15254421928790668"/>
          <c:w val="0.83972044922175626"/>
          <c:h val="0.7414923895557480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6"/>
          <c:dLbls>
            <c:dLbl>
              <c:idx val="0"/>
              <c:layout>
                <c:manualLayout>
                  <c:x val="9.0869912897971764E-2"/>
                  <c:y val="1.28676657044149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8.9347732949406431E-3"/>
                  <c:y val="-5.89102955526117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0%" sourceLinked="0"/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Налог, взимаемый с налогоплательщиков, применяющих упрощенную систему налогообложения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Прочие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365</c:v>
                </c:pt>
                <c:pt idx="1">
                  <c:v>7713.7</c:v>
                </c:pt>
                <c:pt idx="2">
                  <c:v>399.3</c:v>
                </c:pt>
                <c:pt idx="3">
                  <c:v>1105.5999999999999</c:v>
                </c:pt>
                <c:pt idx="4">
                  <c:v>2271</c:v>
                </c:pt>
                <c:pt idx="5">
                  <c:v>122.6</c:v>
                </c:pt>
                <c:pt idx="6">
                  <c:v>195.3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chemeClr val="accent4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984798750552049"/>
          <c:y val="9.8595265627762801E-2"/>
          <c:w val="0.6394305591389754"/>
          <c:h val="0.874079914438301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уточненный план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сдачи в аренду имущества</c:v>
                </c:pt>
                <c:pt idx="6">
                  <c:v>Прочие доходы</c:v>
                </c:pt>
                <c:pt idx="7">
                  <c:v>Доходы от продажи земельных участков</c:v>
                </c:pt>
                <c:pt idx="8">
                  <c:v>Доходы от денежных взысканий (штрафы)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364</c:v>
                </c:pt>
                <c:pt idx="1">
                  <c:v>8286</c:v>
                </c:pt>
                <c:pt idx="2">
                  <c:v>414</c:v>
                </c:pt>
                <c:pt idx="3">
                  <c:v>888</c:v>
                </c:pt>
                <c:pt idx="4">
                  <c:v>1761</c:v>
                </c:pt>
                <c:pt idx="5">
                  <c:v>144</c:v>
                </c:pt>
                <c:pt idx="6">
                  <c:v>194.7</c:v>
                </c:pt>
                <c:pt idx="7" formatCode="General">
                  <c:v>44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сдачи в аренду имущества</c:v>
                </c:pt>
                <c:pt idx="6">
                  <c:v>Прочие доходы</c:v>
                </c:pt>
                <c:pt idx="7">
                  <c:v>Доходы от продажи земельных участков</c:v>
                </c:pt>
                <c:pt idx="8">
                  <c:v>Доходы от денежных взысканий (штрафы)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365</c:v>
                </c:pt>
                <c:pt idx="1">
                  <c:v>7713.7</c:v>
                </c:pt>
                <c:pt idx="2">
                  <c:v>399.3</c:v>
                </c:pt>
                <c:pt idx="3">
                  <c:v>1105.5999999999999</c:v>
                </c:pt>
                <c:pt idx="4" formatCode="0.0">
                  <c:v>2271</c:v>
                </c:pt>
                <c:pt idx="5">
                  <c:v>122.6</c:v>
                </c:pt>
                <c:pt idx="6">
                  <c:v>195.3</c:v>
                </c:pt>
                <c:pt idx="7">
                  <c:v>44.2</c:v>
                </c:pt>
                <c:pt idx="8">
                  <c:v>-30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Лист1!$A$2:$A$10</c:f>
              <c:strCache>
                <c:ptCount val="9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сдачи в аренду имущества</c:v>
                </c:pt>
                <c:pt idx="6">
                  <c:v>Прочие доходы</c:v>
                </c:pt>
                <c:pt idx="7">
                  <c:v>Доходы от продажи земельных участков</c:v>
                </c:pt>
                <c:pt idx="8">
                  <c:v>Доходы от денежных взысканий (штрафы)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567360"/>
        <c:axId val="21568896"/>
      </c:barChart>
      <c:catAx>
        <c:axId val="21567360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solidFill>
            <a:schemeClr val="accent2">
              <a:lumMod val="75000"/>
            </a:schemeClr>
          </a:solidFill>
        </c:spPr>
        <c:txPr>
          <a:bodyPr/>
          <a:lstStyle/>
          <a:p>
            <a:pPr>
              <a:defRPr sz="1350" b="1" baseline="0">
                <a:solidFill>
                  <a:schemeClr val="accent2">
                    <a:lumMod val="20000"/>
                    <a:lumOff val="80000"/>
                  </a:schemeClr>
                </a:solidFill>
              </a:defRPr>
            </a:pPr>
            <a:endParaRPr lang="ru-RU"/>
          </a:p>
        </c:txPr>
        <c:crossAx val="21568896"/>
        <c:crosses val="autoZero"/>
        <c:auto val="1"/>
        <c:lblAlgn val="ctr"/>
        <c:lblOffset val="100"/>
        <c:noMultiLvlLbl val="0"/>
      </c:catAx>
      <c:valAx>
        <c:axId val="21568896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21567360"/>
        <c:crosses val="autoZero"/>
        <c:crossBetween val="between"/>
      </c:valAx>
      <c:spPr>
        <a:solidFill>
          <a:schemeClr val="accent5">
            <a:lumMod val="40000"/>
            <a:lumOff val="60000"/>
          </a:schemeClr>
        </a:solidFill>
      </c:spPr>
    </c:plotArea>
    <c:legend>
      <c:legendPos val="t"/>
      <c:legendEntry>
        <c:idx val="0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916739118691198E-2"/>
          <c:y val="8.2412662033967549E-2"/>
          <c:w val="0.839402655566303"/>
          <c:h val="0.8124173478932448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Дотации на выравнивание уровня бюджетной обеспеченности
</a:t>
                    </a:r>
                    <a:r>
                      <a:rPr lang="ru-RU" dirty="0" smtClean="0"/>
                      <a:t>24,51%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Субвенции
</a:t>
                    </a:r>
                    <a:r>
                      <a:rPr lang="ru-RU" dirty="0" smtClean="0"/>
                      <a:t>0,56%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2507402337558824E-2"/>
                  <c:y val="0.3520274181004978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Межбюджетные </a:t>
                    </a:r>
                    <a:r>
                      <a:rPr lang="ru-RU" dirty="0"/>
                      <a:t>трансферты, передаваемые бюджетам сельских поселений из бюджетов муниципальных районов
</a:t>
                    </a:r>
                    <a:r>
                      <a:rPr lang="ru-RU" dirty="0" smtClean="0"/>
                      <a:t>8,47%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/>
                      <a:t>Прочие межбюджетные трансферты
</a:t>
                    </a:r>
                    <a:r>
                      <a:rPr lang="ru-RU" dirty="0" smtClean="0"/>
                      <a:t>74,92%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0%" sourceLinked="0"/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Дотации на выравнивание уровня бюджетной обеспеченности</c:v>
                </c:pt>
                <c:pt idx="1">
                  <c:v>Субвенции</c:v>
                </c:pt>
                <c:pt idx="2">
                  <c:v>Межбюджетные трансферты, передаваемые бюджетам сельских поселений из бюджетов муниципальных районов</c:v>
                </c:pt>
                <c:pt idx="3">
                  <c:v>Прочие межбюджетные трансферты</c:v>
                </c:pt>
                <c:pt idx="4">
                  <c:v>прочие субсидии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5341</c:v>
                </c:pt>
                <c:pt idx="1">
                  <c:v>269</c:v>
                </c:pt>
                <c:pt idx="2">
                  <c:v>4402.8</c:v>
                </c:pt>
                <c:pt idx="3">
                  <c:v>39974.800000000003</c:v>
                </c:pt>
                <c:pt idx="4">
                  <c:v>1958.4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chemeClr val="accent4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493757638040217"/>
          <c:y val="0.10896529738818407"/>
          <c:w val="0.53506242361959777"/>
          <c:h val="0.862078550144511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первоначальный план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5341,</a:t>
                    </a:r>
                    <a:r>
                      <a:rPr lang="en-US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Дотации на выравнивание уровня бюджетной обеспеченности</c:v>
                </c:pt>
                <c:pt idx="1">
                  <c:v>Межбюджетные трансферты, передаваемые бюджетам сельских поселений из бюджетов муниципальных районов</c:v>
                </c:pt>
                <c:pt idx="2">
                  <c:v>Субвенции</c:v>
                </c:pt>
                <c:pt idx="3">
                  <c:v>Прочие межбюджетные трансферты</c:v>
                </c:pt>
                <c:pt idx="4">
                  <c:v>Прочие субсидии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5341</c:v>
                </c:pt>
                <c:pt idx="1">
                  <c:v>0</c:v>
                </c:pt>
                <c:pt idx="2">
                  <c:v>237.5</c:v>
                </c:pt>
                <c:pt idx="3">
                  <c:v>36893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уточненный план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Дотации на выравнивание уровня бюджетной обеспеченности</c:v>
                </c:pt>
                <c:pt idx="1">
                  <c:v>Межбюджетные трансферты, передаваемые бюджетам сельских поселений из бюджетов муниципальных районов</c:v>
                </c:pt>
                <c:pt idx="2">
                  <c:v>Субвенции</c:v>
                </c:pt>
                <c:pt idx="3">
                  <c:v>Прочие межбюджетные трансферты</c:v>
                </c:pt>
                <c:pt idx="4">
                  <c:v>Прочие субсидии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5341</c:v>
                </c:pt>
                <c:pt idx="1">
                  <c:v>4402.8</c:v>
                </c:pt>
                <c:pt idx="2">
                  <c:v>269.3</c:v>
                </c:pt>
                <c:pt idx="3">
                  <c:v>39974.800000000003</c:v>
                </c:pt>
                <c:pt idx="4">
                  <c:v>1978.5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Дотации на выравнивание уровня бюджетной обеспеченности</c:v>
                </c:pt>
                <c:pt idx="1">
                  <c:v>Межбюджетные трансферты, передаваемые бюджетам сельских поселений из бюджетов муниципальных районов</c:v>
                </c:pt>
                <c:pt idx="2">
                  <c:v>Субвенции</c:v>
                </c:pt>
                <c:pt idx="3">
                  <c:v>Прочие межбюджетные трансферты</c:v>
                </c:pt>
                <c:pt idx="4">
                  <c:v>Прочие субсидии</c:v>
                </c:pt>
              </c:strCache>
            </c:strRef>
          </c:cat>
          <c:val>
            <c:numRef>
              <c:f>Лист1!$D$2:$D$6</c:f>
              <c:numCache>
                <c:formatCode>0.0</c:formatCode>
                <c:ptCount val="5"/>
                <c:pt idx="0">
                  <c:v>5341</c:v>
                </c:pt>
                <c:pt idx="1">
                  <c:v>4402.8</c:v>
                </c:pt>
                <c:pt idx="2">
                  <c:v>269</c:v>
                </c:pt>
                <c:pt idx="3">
                  <c:v>39974.800000000003</c:v>
                </c:pt>
                <c:pt idx="4">
                  <c:v>1958.4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755776"/>
        <c:axId val="22614784"/>
      </c:barChart>
      <c:catAx>
        <c:axId val="217557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solidFill>
            <a:schemeClr val="accent5">
              <a:lumMod val="20000"/>
              <a:lumOff val="80000"/>
            </a:schemeClr>
          </a:solidFill>
        </c:spPr>
        <c:crossAx val="22614784"/>
        <c:crosses val="autoZero"/>
        <c:auto val="1"/>
        <c:lblAlgn val="ctr"/>
        <c:lblOffset val="100"/>
        <c:noMultiLvlLbl val="0"/>
      </c:catAx>
      <c:valAx>
        <c:axId val="22614784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21755776"/>
        <c:crosses val="autoZero"/>
        <c:crossBetween val="between"/>
      </c:valAx>
      <c:spPr>
        <a:solidFill>
          <a:schemeClr val="accent5">
            <a:lumMod val="20000"/>
            <a:lumOff val="80000"/>
          </a:schemeClr>
        </a:solidFill>
      </c:spPr>
    </c:plotArea>
    <c:legend>
      <c:legendPos val="t"/>
      <c:layout>
        <c:manualLayout>
          <c:xMode val="edge"/>
          <c:yMode val="edge"/>
          <c:x val="3.1556215976002673E-2"/>
          <c:y val="1.579426498216616E-2"/>
          <c:w val="0.94276642873014094"/>
          <c:h val="6.4214879938713276E-2"/>
        </c:manualLayout>
      </c:layout>
      <c:overlay val="0"/>
      <c:spPr>
        <a:solidFill>
          <a:srgbClr val="FFFF00"/>
        </a:solidFill>
      </c:spPr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 baseline="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607733234699975"/>
          <c:y val="6.6791704213935071E-2"/>
          <c:w val="0.85404899422425806"/>
          <c:h val="0.7935064828187814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rgbClr val="7030A0"/>
              </a:solidFill>
            </c:spPr>
          </c:dPt>
          <c:dLbls>
            <c:dLbl>
              <c:idx val="2"/>
              <c:layout>
                <c:manualLayout>
                  <c:x val="7.2267903377244147E-3"/>
                  <c:y val="-2.2862686038999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первоначальный план 2020 год</c:v>
                </c:pt>
                <c:pt idx="1">
                  <c:v>уточненный план 2020 год</c:v>
                </c:pt>
                <c:pt idx="2">
                  <c:v>исполнение 2020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54421.8</c:v>
                </c:pt>
                <c:pt idx="1">
                  <c:v>64062.1</c:v>
                </c:pt>
                <c:pt idx="2">
                  <c:v>59627.9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32450432"/>
        <c:axId val="88201088"/>
        <c:axId val="22497920"/>
      </c:bar3DChart>
      <c:catAx>
        <c:axId val="324504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88201088"/>
        <c:crosses val="autoZero"/>
        <c:auto val="1"/>
        <c:lblAlgn val="ctr"/>
        <c:lblOffset val="100"/>
        <c:noMultiLvlLbl val="0"/>
      </c:catAx>
      <c:valAx>
        <c:axId val="88201088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crossAx val="32450432"/>
        <c:crosses val="autoZero"/>
        <c:crossBetween val="between"/>
      </c:valAx>
      <c:serAx>
        <c:axId val="22497920"/>
        <c:scaling>
          <c:orientation val="minMax"/>
        </c:scaling>
        <c:delete val="1"/>
        <c:axPos val="b"/>
        <c:majorTickMark val="none"/>
        <c:minorTickMark val="none"/>
        <c:tickLblPos val="nextTo"/>
        <c:crossAx val="88201088"/>
        <c:crosses val="autoZero"/>
      </c:serAx>
      <c:spPr>
        <a:solidFill>
          <a:schemeClr val="accent5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6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250" baseline="0" dirty="0"/>
                      <a:t>Общегосударственные вопросы
</a:t>
                    </a:r>
                    <a:r>
                      <a:rPr lang="ru-RU" sz="1250" baseline="0" dirty="0" smtClean="0"/>
                      <a:t>17,89%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2.603056731070285E-2"/>
                  <c:y val="0.1007348389861444"/>
                </c:manualLayout>
              </c:layout>
              <c:tx>
                <c:rich>
                  <a:bodyPr/>
                  <a:lstStyle/>
                  <a:p>
                    <a:r>
                      <a:rPr lang="ru-RU" sz="1250" baseline="0" dirty="0"/>
                      <a:t>Национальная оборона
</a:t>
                    </a:r>
                    <a:r>
                      <a:rPr lang="ru-RU" sz="1250" baseline="0" dirty="0" smtClean="0"/>
                      <a:t>0,45%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5.900285643192997E-3"/>
                  <c:y val="-0.10264057961813766"/>
                </c:manualLayout>
              </c:layout>
              <c:tx>
                <c:rich>
                  <a:bodyPr/>
                  <a:lstStyle/>
                  <a:p>
                    <a:r>
                      <a:rPr lang="ru-RU" sz="1250" baseline="0" dirty="0"/>
                      <a:t>Национальная безопасность и правоохранительная деятельность
</a:t>
                    </a:r>
                    <a:r>
                      <a:rPr lang="ru-RU" sz="1250" baseline="0" dirty="0" smtClean="0"/>
                      <a:t>3,18%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sz="1250" baseline="0"/>
                    </a:pPr>
                    <a:r>
                      <a:rPr lang="ru-RU" sz="1250" baseline="0" dirty="0"/>
                      <a:t>Национальная экономика
</a:t>
                    </a:r>
                    <a:r>
                      <a:rPr lang="ru-RU" sz="1250" baseline="0" dirty="0" smtClean="0"/>
                      <a:t>17,97</a:t>
                    </a:r>
                    <a:r>
                      <a:rPr lang="ru-RU" sz="1250" baseline="0" dirty="0"/>
                      <a:t>%</a:t>
                    </a:r>
                    <a:endParaRPr lang="ru-RU" dirty="0"/>
                  </a:p>
                </c:rich>
              </c:tx>
              <c:numFmt formatCode="General" sourceLinked="0"/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pPr>
                      <a:defRPr sz="1250" baseline="0"/>
                    </a:pPr>
                    <a:r>
                      <a:rPr lang="ru-RU" sz="1250" baseline="0" dirty="0"/>
                      <a:t>Жилищно-коммунальное хозяйство
</a:t>
                    </a:r>
                    <a:r>
                      <a:rPr lang="ru-RU" sz="1250" baseline="0" dirty="0" smtClean="0"/>
                      <a:t>15,56%</a:t>
                    </a:r>
                    <a:endParaRPr lang="ru-RU" dirty="0"/>
                  </a:p>
                </c:rich>
              </c:tx>
              <c:numFmt formatCode="0.00%" sourceLinked="0"/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z="1250" baseline="0"/>
                      <a:t>Образование
</a:t>
                    </a:r>
                    <a:r>
                      <a:rPr lang="ru-RU" sz="1250" baseline="0" smtClean="0"/>
                      <a:t>0,02%</a:t>
                    </a:r>
                    <a:endParaRPr lang="ru-RU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sz="1250" baseline="0" dirty="0"/>
                      <a:t>Социальная политика
</a:t>
                    </a:r>
                    <a:r>
                      <a:rPr lang="ru-RU" sz="1250" baseline="0" dirty="0" smtClean="0"/>
                      <a:t>0,02%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sz="1250" baseline="0" dirty="0"/>
                      <a:t>Физическая культура и спорт
</a:t>
                    </a:r>
                    <a:r>
                      <a:rPr lang="ru-RU" sz="1250" baseline="0" dirty="0" smtClean="0"/>
                      <a:t>1,22%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sz="1250" baseline="0" dirty="0"/>
                      <a:t>Охрана окружающей среды
</a:t>
                    </a:r>
                    <a:r>
                      <a:rPr lang="ru-RU" sz="1250" baseline="0" dirty="0" smtClean="0"/>
                      <a:t>0,19%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sz="1250" baseline="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Охрана окружающей среды</c:v>
                </c:pt>
                <c:pt idx="10">
                  <c:v>Средства массовой информации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10664.9</c:v>
                </c:pt>
                <c:pt idx="1">
                  <c:v>268.8</c:v>
                </c:pt>
                <c:pt idx="2">
                  <c:v>1899.3</c:v>
                </c:pt>
                <c:pt idx="3">
                  <c:v>10716.1</c:v>
                </c:pt>
                <c:pt idx="4">
                  <c:v>9279.2999999999993</c:v>
                </c:pt>
                <c:pt idx="5">
                  <c:v>11</c:v>
                </c:pt>
                <c:pt idx="6" formatCode="#,##0.00">
                  <c:v>25873.3</c:v>
                </c:pt>
                <c:pt idx="7">
                  <c:v>11</c:v>
                </c:pt>
                <c:pt idx="8">
                  <c:v>725.4</c:v>
                </c:pt>
                <c:pt idx="9">
                  <c:v>111.4</c:v>
                </c:pt>
                <c:pt idx="10">
                  <c:v>67.400000000000006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916530107765802"/>
          <c:y val="0.13715960783657219"/>
          <c:w val="0.5364254666148206"/>
          <c:h val="0.862840392163427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УТОЧНЕННЫЙ ПЛАН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Охрана окружающей среды</c:v>
                </c:pt>
                <c:pt idx="10">
                  <c:v>Средства массовой информации</c:v>
                </c:pt>
              </c:strCache>
            </c:strRef>
          </c:cat>
          <c:val>
            <c:numRef>
              <c:f>Лист1!$B$2:$B$12</c:f>
              <c:numCache>
                <c:formatCode>0.0</c:formatCode>
                <c:ptCount val="11"/>
                <c:pt idx="0">
                  <c:v>11478.7</c:v>
                </c:pt>
                <c:pt idx="1">
                  <c:v>268.8</c:v>
                </c:pt>
                <c:pt idx="2">
                  <c:v>1910.6</c:v>
                </c:pt>
                <c:pt idx="3">
                  <c:v>11759.7</c:v>
                </c:pt>
                <c:pt idx="4">
                  <c:v>10896.9</c:v>
                </c:pt>
                <c:pt idx="5">
                  <c:v>11</c:v>
                </c:pt>
                <c:pt idx="6">
                  <c:v>26754</c:v>
                </c:pt>
                <c:pt idx="7">
                  <c:v>11</c:v>
                </c:pt>
                <c:pt idx="8">
                  <c:v>725.4</c:v>
                </c:pt>
                <c:pt idx="9">
                  <c:v>111.4</c:v>
                </c:pt>
                <c:pt idx="10">
                  <c:v>134.6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Охрана окружающей среды</c:v>
                </c:pt>
                <c:pt idx="10">
                  <c:v>Средства массовой информации</c:v>
                </c:pt>
              </c:strCache>
            </c:strRef>
          </c:cat>
          <c:val>
            <c:numRef>
              <c:f>Лист1!$C$2:$C$12</c:f>
              <c:numCache>
                <c:formatCode>0.0</c:formatCode>
                <c:ptCount val="11"/>
                <c:pt idx="0">
                  <c:v>10664.9</c:v>
                </c:pt>
                <c:pt idx="1">
                  <c:v>268.8</c:v>
                </c:pt>
                <c:pt idx="2">
                  <c:v>1899.3</c:v>
                </c:pt>
                <c:pt idx="3">
                  <c:v>10716.1</c:v>
                </c:pt>
                <c:pt idx="4">
                  <c:v>9279.2999999999993</c:v>
                </c:pt>
                <c:pt idx="5">
                  <c:v>11</c:v>
                </c:pt>
                <c:pt idx="6">
                  <c:v>25873.3</c:v>
                </c:pt>
                <c:pt idx="7">
                  <c:v>11</c:v>
                </c:pt>
                <c:pt idx="8">
                  <c:v>725.4</c:v>
                </c:pt>
                <c:pt idx="9">
                  <c:v>111.4</c:v>
                </c:pt>
                <c:pt idx="10">
                  <c:v>67.400000000000006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9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Охрана окружающей среды</c:v>
                </c:pt>
                <c:pt idx="10">
                  <c:v>Средства массовой информации</c:v>
                </c:pt>
              </c:strCache>
            </c:strRef>
          </c:cat>
          <c:val>
            <c:numRef>
              <c:f>Лист1!$D$2:$D$12</c:f>
              <c:numCache>
                <c:formatCode>0.0</c:formatCode>
                <c:ptCount val="11"/>
                <c:pt idx="0">
                  <c:v>11379.5</c:v>
                </c:pt>
                <c:pt idx="1">
                  <c:v>237.3</c:v>
                </c:pt>
                <c:pt idx="2">
                  <c:v>1043</c:v>
                </c:pt>
                <c:pt idx="3">
                  <c:v>9793</c:v>
                </c:pt>
                <c:pt idx="4">
                  <c:v>4639</c:v>
                </c:pt>
                <c:pt idx="5">
                  <c:v>11</c:v>
                </c:pt>
                <c:pt idx="6">
                  <c:v>26323</c:v>
                </c:pt>
                <c:pt idx="7">
                  <c:v>11</c:v>
                </c:pt>
                <c:pt idx="8">
                  <c:v>985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ПЕРВОНАЧАЛЬНЫЙ ПЛАН</c:v>
                </c:pt>
              </c:strCache>
            </c:strRef>
          </c:tx>
          <c:invertIfNegative val="0"/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Охрана окружающей среды</c:v>
                </c:pt>
                <c:pt idx="10">
                  <c:v>Средства массовой информации</c:v>
                </c:pt>
              </c:strCache>
            </c:strRef>
          </c:cat>
          <c:val>
            <c:numRef>
              <c:f>Лист1!$E$2:$E$12</c:f>
              <c:numCache>
                <c:formatCode>General</c:formatCode>
                <c:ptCount val="11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88420736"/>
        <c:axId val="88422272"/>
      </c:barChart>
      <c:catAx>
        <c:axId val="88420736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solidFill>
            <a:schemeClr val="accent5">
              <a:lumMod val="20000"/>
              <a:lumOff val="80000"/>
            </a:schemeClr>
          </a:solidFill>
        </c:spPr>
        <c:txPr>
          <a:bodyPr/>
          <a:lstStyle/>
          <a:p>
            <a:pPr>
              <a:defRPr sz="1250" baseline="0"/>
            </a:pPr>
            <a:endParaRPr lang="ru-RU"/>
          </a:p>
        </c:txPr>
        <c:crossAx val="88422272"/>
        <c:crosses val="autoZero"/>
        <c:auto val="1"/>
        <c:lblAlgn val="ctr"/>
        <c:lblOffset val="100"/>
        <c:noMultiLvlLbl val="0"/>
      </c:catAx>
      <c:valAx>
        <c:axId val="88422272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88420736"/>
        <c:crosses val="autoZero"/>
        <c:crossBetween val="between"/>
      </c:valAx>
      <c:spPr>
        <a:solidFill>
          <a:schemeClr val="accent5">
            <a:lumMod val="20000"/>
            <a:lumOff val="80000"/>
          </a:schemeClr>
        </a:solidFill>
      </c:spPr>
    </c:plotArea>
    <c:legend>
      <c:legendPos val="t"/>
      <c:legendEntry>
        <c:idx val="1"/>
        <c:delete val="1"/>
      </c:legendEntry>
      <c:layout/>
      <c:overlay val="0"/>
      <c:spPr>
        <a:solidFill>
          <a:srgbClr val="FFFF00"/>
        </a:solidFill>
      </c:sp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B050"/>
            </a:solidFill>
          </c:spPr>
          <c:explosion val="14"/>
          <c:dPt>
            <c:idx val="1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0.27122617688943651"/>
                  <c:y val="-2.3672369736695922E-2"/>
                </c:manualLayout>
              </c:layout>
              <c:tx>
                <c:rich>
                  <a:bodyPr/>
                  <a:lstStyle/>
                  <a:p>
                    <a:r>
                      <a:rPr lang="ru-RU" sz="1400" baseline="0" dirty="0"/>
                      <a:t>программные направления
</a:t>
                    </a:r>
                    <a:r>
                      <a:rPr lang="ru-RU" sz="1400" baseline="0" dirty="0" smtClean="0"/>
                      <a:t>53 851,2  тыс. руб. – 92,39 %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00" baseline="0" dirty="0"/>
                      <a:t>непрограммные направления
</a:t>
                    </a:r>
                    <a:r>
                      <a:rPr lang="ru-RU" sz="1400" baseline="0" dirty="0" smtClean="0"/>
                      <a:t>5 776,7тыс. руб. – 7,61%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solidFill>
                <a:schemeClr val="bg1"/>
              </a:solidFill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программные направления</c:v>
                </c:pt>
                <c:pt idx="1">
                  <c:v>непрограммные направления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38973.699999999997</c:v>
                </c:pt>
                <c:pt idx="1">
                  <c:v>1955.1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0.16514</cdr:x>
      <cdr:y>0.30645</cdr:y>
    </cdr:from>
    <cdr:to>
      <cdr:x>0.21101</cdr:x>
      <cdr:y>0.35484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296144" y="1368152"/>
          <a:ext cx="360040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0.61463</cdr:x>
      <cdr:y>0.5</cdr:y>
    </cdr:from>
    <cdr:to>
      <cdr:x>0.73756</cdr:x>
      <cdr:y>0.61111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>
          <a:off x="4320480" y="1944216"/>
          <a:ext cx="864096" cy="432048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FF000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dirty="0" smtClean="0"/>
            <a:t>93,08%</a:t>
          </a:r>
          <a:endParaRPr lang="ru-RU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0.45455</cdr:x>
      <cdr:y>0.04286</cdr:y>
    </cdr:from>
    <cdr:to>
      <cdr:x>0.47934</cdr:x>
      <cdr:y>0.08571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3960440" y="216024"/>
          <a:ext cx="216024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2B2A3-72AE-453E-9692-B029D7955CC4}" type="datetimeFigureOut">
              <a:rPr lang="ru-RU" smtClean="0"/>
              <a:t>29.07.2021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EF91C-20F7-4970-9039-50E9C7A4D1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5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EF91C-20F7-4970-9039-50E9C7A4D1CA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387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332656"/>
            <a:ext cx="4752528" cy="1224136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lvl="1" algn="ctr"/>
            <a:r>
              <a:rPr lang="ru-RU" sz="4000" i="1" dirty="0" smtClean="0">
                <a:solidFill>
                  <a:schemeClr val="bg1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БЮДЖЕТ ДЛЯ ГРАЖДАН</a:t>
            </a:r>
            <a:endParaRPr lang="ru-RU" sz="4000" i="1" dirty="0">
              <a:solidFill>
                <a:schemeClr val="bg1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195736" y="1844824"/>
            <a:ext cx="6624736" cy="4176464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7030A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«ОБ ИСПОЛНЕНИИ БЮДЖЕТА УСТЬ-НИЦИНСКОГО СЕЛЬСКОГО ПОСЕЛЕНИЯ ЗА 2017 ГОД»</a:t>
            </a:r>
          </a:p>
          <a:p>
            <a:pPr lvl="8" algn="ctr"/>
            <a:r>
              <a:rPr lang="ru-RU" sz="2000" dirty="0">
                <a:solidFill>
                  <a:srgbClr val="7030A0"/>
                </a:solidFill>
              </a:rPr>
              <a:t>к</a:t>
            </a:r>
            <a:r>
              <a:rPr lang="ru-RU" sz="2000" dirty="0" smtClean="0">
                <a:solidFill>
                  <a:srgbClr val="7030A0"/>
                </a:solidFill>
              </a:rPr>
              <a:t> решению</a:t>
            </a:r>
          </a:p>
          <a:p>
            <a:pPr lvl="8" algn="ctr"/>
            <a:r>
              <a:rPr lang="ru-RU" sz="2000" dirty="0" smtClean="0">
                <a:solidFill>
                  <a:srgbClr val="7030A0"/>
                </a:solidFill>
              </a:rPr>
              <a:t>Думы </a:t>
            </a:r>
            <a:r>
              <a:rPr lang="ru-RU" sz="2000" dirty="0" err="1" smtClean="0">
                <a:solidFill>
                  <a:srgbClr val="7030A0"/>
                </a:solidFill>
              </a:rPr>
              <a:t>Усть-Ницинского</a:t>
            </a:r>
            <a:endParaRPr lang="ru-RU" sz="2000" dirty="0" smtClean="0">
              <a:solidFill>
                <a:srgbClr val="7030A0"/>
              </a:solidFill>
            </a:endParaRPr>
          </a:p>
          <a:p>
            <a:pPr lvl="8" algn="ctr"/>
            <a:r>
              <a:rPr lang="ru-RU" sz="2000" dirty="0">
                <a:solidFill>
                  <a:srgbClr val="7030A0"/>
                </a:solidFill>
              </a:rPr>
              <a:t>с</a:t>
            </a:r>
            <a:r>
              <a:rPr lang="ru-RU" sz="2000" dirty="0" smtClean="0">
                <a:solidFill>
                  <a:srgbClr val="7030A0"/>
                </a:solidFill>
              </a:rPr>
              <a:t>ельского поселения </a:t>
            </a:r>
          </a:p>
          <a:p>
            <a:pPr lvl="8" algn="ctr"/>
            <a:r>
              <a:rPr lang="ru-RU" sz="2000" dirty="0">
                <a:solidFill>
                  <a:srgbClr val="7030A0"/>
                </a:solidFill>
              </a:rPr>
              <a:t>о</a:t>
            </a:r>
            <a:r>
              <a:rPr lang="ru-RU" sz="2000" dirty="0" smtClean="0">
                <a:solidFill>
                  <a:srgbClr val="7030A0"/>
                </a:solidFill>
              </a:rPr>
              <a:t>т    мая 2018 г. № 0000</a:t>
            </a:r>
          </a:p>
          <a:p>
            <a:pPr lvl="8" algn="ctr"/>
            <a:endParaRPr lang="ru-RU" sz="2000" dirty="0" smtClean="0"/>
          </a:p>
          <a:p>
            <a:pPr algn="ctr"/>
            <a:endParaRPr lang="ru-RU" sz="2800" dirty="0" smtClean="0"/>
          </a:p>
          <a:p>
            <a:pPr algn="ctr"/>
            <a:endParaRPr lang="ru-RU" sz="2800" dirty="0"/>
          </a:p>
          <a:p>
            <a:pPr algn="ctr"/>
            <a:endParaRPr lang="ru-RU" sz="2800" dirty="0"/>
          </a:p>
        </p:txBody>
      </p:sp>
      <p:pic>
        <p:nvPicPr>
          <p:cNvPr id="1026" name="Picture 2" descr="C:\Users\76\Desktop\Бюджет\ОТКРЫТОСТЬ БЮДЖЕТНЫХ ДАННЫХ\ПРЕЗЕНТАЦИЯ\картинки\063f9eb698ee191291396b9fba08961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20"/>
            <a:ext cx="9144000" cy="7002016"/>
          </a:xfrm>
          <a:prstGeom prst="rect">
            <a:avLst/>
          </a:prstGeom>
          <a:solidFill>
            <a:srgbClr val="FFFF00"/>
          </a:solidFill>
          <a:ex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584176" cy="260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635897" y="364088"/>
            <a:ext cx="4896544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BatangChe" panose="02030609000101010101" pitchFamily="49" charset="-127"/>
                <a:ea typeface="BatangChe" panose="02030609000101010101" pitchFamily="49" charset="-127"/>
              </a:rPr>
              <a:t>БЮДЖЕТ ДЛЯ ГРАЖДАН</a:t>
            </a:r>
            <a:endParaRPr lang="ru-RU" sz="3600" b="1" i="1" dirty="0">
              <a:solidFill>
                <a:srgbClr val="C00000"/>
              </a:solidFill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1760" y="1822435"/>
            <a:ext cx="6552728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B0F0"/>
                </a:solidFill>
              </a:rPr>
              <a:t>«ОБ ИСПОЛНЕНИИ БЮДЖЕТА УСТЬ-НИЦИНСКОГО СЕЛЬСКОГО ПОСЕЛЕНИЯ                ЗА 2020 ГОД»</a:t>
            </a:r>
            <a:endParaRPr lang="ru-RU" sz="2400" b="1" i="1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0152" y="4836120"/>
            <a:ext cx="2736304" cy="163121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chemeClr val="bg1"/>
                </a:solidFill>
              </a:rPr>
              <a:t>К решению Думы </a:t>
            </a:r>
            <a:r>
              <a:rPr lang="ru-RU" sz="2000" i="1" dirty="0" err="1" smtClean="0">
                <a:solidFill>
                  <a:schemeClr val="bg1"/>
                </a:solidFill>
              </a:rPr>
              <a:t>Усть-Ницинского</a:t>
            </a:r>
            <a:r>
              <a:rPr lang="ru-RU" sz="2000" i="1" dirty="0" smtClean="0">
                <a:solidFill>
                  <a:schemeClr val="bg1"/>
                </a:solidFill>
              </a:rPr>
              <a:t> сельского поселения от 31 мая 2021 года № 270 -НПА</a:t>
            </a:r>
            <a:endParaRPr lang="ru-RU" sz="2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75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6512511" cy="11430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43628291"/>
              </p:ext>
            </p:extLst>
          </p:nvPr>
        </p:nvGraphicFramePr>
        <p:xfrm>
          <a:off x="251520" y="1628800"/>
          <a:ext cx="864096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Овал 3"/>
          <p:cNvSpPr/>
          <p:nvPr/>
        </p:nvSpPr>
        <p:spPr>
          <a:xfrm>
            <a:off x="251520" y="200492"/>
            <a:ext cx="8568952" cy="1224136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Arial Black" panose="020B0A04020102020204" pitchFamily="34" charset="0"/>
              </a:rPr>
              <a:t>ПЛАНОВЫЕ И ФАКТИЧЕСКИЕ ПОКАЗАТЕЛИ БЕЗВОЗМЕЗДНЫХ ПОСТУПЛЕНИЙ                                        В 2020ГОДУ, ТЫС. РУБЛЕЙ</a:t>
            </a:r>
            <a:endParaRPr lang="ru-RU" b="1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788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118176" cy="1143000"/>
          </a:xfrm>
        </p:spPr>
        <p:txBody>
          <a:bodyPr/>
          <a:lstStyle/>
          <a:p>
            <a:pPr algn="ctr"/>
            <a:endParaRPr lang="ru-RU" sz="1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8846428"/>
              </p:ext>
            </p:extLst>
          </p:nvPr>
        </p:nvGraphicFramePr>
        <p:xfrm>
          <a:off x="467544" y="1340768"/>
          <a:ext cx="820891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467544" y="165779"/>
            <a:ext cx="8208912" cy="10801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РАСХОДЫ БЮДЖЕТА УСТЬ-НИЦИНСКОГО СЕЛЬСКОГО ПОСЕЛЕНИЯ ЗА 2020 ГОД</a:t>
            </a:r>
            <a:endParaRPr lang="ru-RU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7524" y="5552900"/>
            <a:ext cx="85689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/>
              <a:t>Расходы бюджета при уточненном плане 64 062,1 тыс. рублей исполнены в объеме 59 627,9 тыс. рублей или 93,08 % от годовых значений.  </a:t>
            </a:r>
            <a:r>
              <a:rPr lang="ru-RU" sz="1600" dirty="0"/>
              <a:t>Не израсходованы средства </a:t>
            </a:r>
            <a:r>
              <a:rPr lang="ru-RU" sz="1600" dirty="0" smtClean="0"/>
              <a:t>в сумме 4 434,2 тыс. рублей из-за </a:t>
            </a:r>
            <a:r>
              <a:rPr lang="ru-RU" sz="1600" dirty="0"/>
              <a:t>недостаточности  денежных средств, по причине </a:t>
            </a:r>
            <a:r>
              <a:rPr lang="ru-RU" sz="1600" dirty="0" smtClean="0"/>
              <a:t>отвлечения денежных средств на погашение муниципальной </a:t>
            </a:r>
            <a:r>
              <a:rPr lang="ru-RU" sz="1600" dirty="0"/>
              <a:t>гарантии.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285048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6192688" cy="1152128"/>
          </a:xfrm>
        </p:spPr>
        <p:txBody>
          <a:bodyPr/>
          <a:lstStyle/>
          <a:p>
            <a:endParaRPr lang="ru-RU" sz="1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65958051"/>
              </p:ext>
            </p:extLst>
          </p:nvPr>
        </p:nvGraphicFramePr>
        <p:xfrm>
          <a:off x="35496" y="980727"/>
          <a:ext cx="9073008" cy="6319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2592288"/>
                <a:gridCol w="1440160"/>
                <a:gridCol w="1296144"/>
                <a:gridCol w="1368152"/>
                <a:gridCol w="1440160"/>
              </a:tblGrid>
              <a:tr h="8719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Раздел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Расходы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Уточненное годовое назначение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за год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Процент исполнения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Отклонения +, -</a:t>
                      </a:r>
                      <a:endParaRPr lang="ru-RU" sz="16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48979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Общегосударственные вопросы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11 478,7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10 664,9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- 813,8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4908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0200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Национальная оборона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268,8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268,8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4784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0300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Национальная безопасность и правоохранительная деятельность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1910,6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1899,3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99,41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- 11,3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4908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0400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Национальная экономика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11 759,7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10 716,1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91,13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- 1 043,6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48979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0500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Жилищно-коммунальное хозяйство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10 896,9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9 279,3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85,16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- 1 617,6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44688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0600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Охрана окружающей среды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111,4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111,4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3949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0700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Образование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4908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0800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Культура, кинематография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26754,0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25873,3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96,71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- 880,7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160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Социальная политика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11,0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5513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Физическая культура и спорт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725,4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725,4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346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1200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Средства</a:t>
                      </a:r>
                      <a:r>
                        <a:rPr lang="ru-RU" sz="1400" b="0" baseline="0" dirty="0" smtClean="0">
                          <a:solidFill>
                            <a:srgbClr val="7030A0"/>
                          </a:solidFill>
                        </a:rPr>
                        <a:t> массовой информации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134,6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67,4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50,04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rgbClr val="7030A0"/>
                          </a:solidFill>
                        </a:rPr>
                        <a:t>- 67,2</a:t>
                      </a:r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22929"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ИТОГО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64062,1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59627,9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93,08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-4 434,2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107504" y="0"/>
            <a:ext cx="8928992" cy="9807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ВЫПОЛНЕНИЕ РАСХОДНОЙ ЧАСТИ БЮДЖЕТА УСТЬ-НИЦИНСКОГО СЕЛЬСКОГО ПОСЕЛЕНИЯ                             ЗА 2020 ГОД</a:t>
            </a:r>
            <a:endParaRPr lang="ru-RU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79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632848" cy="936104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31795201"/>
              </p:ext>
            </p:extLst>
          </p:nvPr>
        </p:nvGraphicFramePr>
        <p:xfrm>
          <a:off x="467544" y="1556792"/>
          <a:ext cx="849694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467544" y="188640"/>
            <a:ext cx="8280920" cy="108012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СТРУКТУРА  ИСПОЛНЕНИЯ РАСХОДНОЙ ЧАСТИ БЮДЖЕТА УСТЬ-НИЦИНСКОГО СЕЛЬСКОГО ПОСЕЛЕНИЯ В 2020 ГОДУ</a:t>
            </a:r>
            <a:endParaRPr lang="ru-RU" dirty="0">
              <a:latin typeface="Arial Black" panose="020B0A040201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3131840" y="5301208"/>
            <a:ext cx="48501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410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44624"/>
            <a:ext cx="4496287" cy="1143000"/>
          </a:xfrm>
        </p:spPr>
        <p:txBody>
          <a:bodyPr/>
          <a:lstStyle/>
          <a:p>
            <a:pPr lvl="1"/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37889204"/>
              </p:ext>
            </p:extLst>
          </p:nvPr>
        </p:nvGraphicFramePr>
        <p:xfrm>
          <a:off x="251520" y="1340768"/>
          <a:ext cx="864096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179512" y="124292"/>
            <a:ext cx="8784976" cy="1130424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Arial Black" panose="020B0A04020102020204" pitchFamily="34" charset="0"/>
              </a:rPr>
              <a:t>ПЛАНОВЫЕ И ФАКТИЧЕСКИЕ ПОКАЗАТЕЛИ РАСХОДНОЙ ЧАСТИ БЮДЖЕТА                                                 В </a:t>
            </a:r>
            <a:r>
              <a:rPr lang="ru-RU" b="1" i="1" dirty="0" smtClean="0">
                <a:latin typeface="Arial Black" panose="020B0A04020102020204" pitchFamily="34" charset="0"/>
              </a:rPr>
              <a:t>2020 </a:t>
            </a:r>
            <a:r>
              <a:rPr lang="ru-RU" b="1" i="1" dirty="0" smtClean="0">
                <a:latin typeface="Arial Black" panose="020B0A04020102020204" pitchFamily="34" charset="0"/>
              </a:rPr>
              <a:t>ГОДУ , ТЫС. РУБЛЕЙ</a:t>
            </a:r>
            <a:endParaRPr lang="ru-RU" b="1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321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24936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80798902"/>
              </p:ext>
            </p:extLst>
          </p:nvPr>
        </p:nvGraphicFramePr>
        <p:xfrm>
          <a:off x="3563888" y="2708920"/>
          <a:ext cx="554461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467544" y="188640"/>
            <a:ext cx="8424936" cy="122413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РАСХОДЫ БЮДЖЕТА УСТЬ-НИЦИНСКОГО СЕЛЬСКОГО ПОСЕЛЕНИЯ НА РЕАЛИЗАЦИЮ МУНИЦИПАЛЬНОЙ ПРОГРАММЫ                        В 2020 ГОДУ</a:t>
            </a:r>
            <a:endParaRPr lang="ru-RU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23528" y="1556792"/>
            <a:ext cx="8568952" cy="792088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«Социально-экономическое развитие </a:t>
            </a:r>
            <a:r>
              <a:rPr lang="ru-RU" dirty="0" err="1" smtClean="0"/>
              <a:t>Усть-Ницинского</a:t>
            </a:r>
            <a:r>
              <a:rPr lang="ru-RU" dirty="0" smtClean="0"/>
              <a:t> сельского поселения на 2019 – 2024 годы»</a:t>
            </a:r>
            <a:endParaRPr lang="ru-RU" dirty="0"/>
          </a:p>
        </p:txBody>
      </p:sp>
      <p:pic>
        <p:nvPicPr>
          <p:cNvPr id="3" name="Picture 2" descr="http://www.images.sova72.ru/images/objects/240172/240172_98K4g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49080"/>
            <a:ext cx="3563888" cy="267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4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s://mw2.google.com/mw-panoramio/photos/medium/1236328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48880"/>
            <a:ext cx="3563888" cy="1785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8135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66408"/>
            <a:ext cx="6512511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9280069"/>
              </p:ext>
            </p:extLst>
          </p:nvPr>
        </p:nvGraphicFramePr>
        <p:xfrm>
          <a:off x="251520" y="1484784"/>
          <a:ext cx="8568951" cy="2421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/>
                <a:gridCol w="2856317"/>
                <a:gridCol w="2856317"/>
              </a:tblGrid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ПЛАН, ТЫС. РУБ.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ФАКТ, ТЫС. РУБ.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доходы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64062,1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64132,9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515483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расходы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64062,1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59627,9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82637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Дефицит (-)                     Профицит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(+)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+ </a:t>
                      </a:r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4 505,0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509896" y="193636"/>
            <a:ext cx="8136904" cy="93610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Arial Black" panose="020B0A04020102020204" pitchFamily="34" charset="0"/>
              </a:rPr>
              <a:t>ИТОГИ ИСПОЛНЕНИЯ БЮДЖЕТА УСТЬ- НИЦИНСКОГО СЕЛЬСКОГО ПОСЕЛЕНИЯ                            В </a:t>
            </a:r>
            <a:r>
              <a:rPr lang="ru-RU" b="1" i="1" dirty="0" smtClean="0">
                <a:latin typeface="Arial Black" panose="020B0A04020102020204" pitchFamily="34" charset="0"/>
              </a:rPr>
              <a:t>2020 </a:t>
            </a:r>
            <a:r>
              <a:rPr lang="ru-RU" b="1" i="1" dirty="0" smtClean="0">
                <a:latin typeface="Arial Black" panose="020B0A04020102020204" pitchFamily="34" charset="0"/>
              </a:rPr>
              <a:t>ГОДУ</a:t>
            </a:r>
            <a:endParaRPr lang="ru-RU" b="1" i="1" dirty="0">
              <a:latin typeface="Arial Black" panose="020B0A04020102020204" pitchFamily="34" charset="0"/>
            </a:endParaRPr>
          </a:p>
        </p:txBody>
      </p:sp>
      <p:pic>
        <p:nvPicPr>
          <p:cNvPr id="1028" name="Picture 4" descr="https://news.sarbc.ru/images/orig/2015/08/img_AkQvI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077072"/>
            <a:ext cx="4896544" cy="25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5749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424936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41724169"/>
              </p:ext>
            </p:extLst>
          </p:nvPr>
        </p:nvGraphicFramePr>
        <p:xfrm>
          <a:off x="107504" y="1628801"/>
          <a:ext cx="8856984" cy="51125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3416"/>
                <a:gridCol w="1351676"/>
                <a:gridCol w="1317568"/>
                <a:gridCol w="1355977"/>
                <a:gridCol w="1718347"/>
              </a:tblGrid>
              <a:tr h="23898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  На какие цели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kern="0" dirty="0">
                          <a:solidFill>
                            <a:srgbClr val="7030A0"/>
                          </a:solidFill>
                          <a:effectLst/>
                        </a:rPr>
                        <a:t>Сальдо на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01.01.2020г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.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Поступило 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Погашение, основного долга списание ,перенос долговых обязательств по  исполнительным документам   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Сальдо  на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01.01.2021г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.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8690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Обязательства по муниципальной гарантии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2020</a:t>
                      </a:r>
                      <a:r>
                        <a:rPr lang="ru-RU" sz="1400" b="1" baseline="0" dirty="0" smtClean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г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.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АО «Управление </a:t>
                      </a:r>
                      <a:r>
                        <a:rPr lang="ru-RU" sz="1400" b="1" dirty="0">
                          <a:solidFill>
                            <a:srgbClr val="7030A0"/>
                          </a:solidFill>
                          <a:effectLst/>
                        </a:rPr>
                        <a:t>снабжения и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сбыта Свердловской области»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 smtClean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/>
                        </a:rPr>
                        <a:t>5 125 000</a:t>
                      </a:r>
                      <a:endParaRPr lang="ru-RU" sz="1200" b="1" dirty="0" smtClean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7030A0"/>
                          </a:solidFill>
                          <a:effectLst/>
                        </a:rPr>
                        <a:t>5 125 000</a:t>
                      </a:r>
                      <a:endParaRPr lang="ru-RU" sz="1200" b="1" dirty="0" smtClean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8690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Обязательства по муниципальной гарантии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2020</a:t>
                      </a:r>
                      <a:r>
                        <a:rPr lang="ru-RU" sz="1400" b="1" baseline="0" dirty="0" smtClean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г.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ИП Куликов А.Я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350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000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350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000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6517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Обязательства по муниципальной гарантии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г. АО «</a:t>
                      </a:r>
                      <a:r>
                        <a:rPr lang="ru-RU" sz="1400" b="1" dirty="0" err="1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ЭнергосбыТ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 Плюс»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500 000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500 000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328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5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975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5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975 </a:t>
                      </a: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000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b="1" dirty="0">
                        <a:solidFill>
                          <a:srgbClr val="7030A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1933" marR="4193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251520" y="332656"/>
            <a:ext cx="8640960" cy="12241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РАЗМЕР И СТРУКТУРА МУНИЦИПАЛЬНОГО ДОЛГА УСТЬ-НИЦИНСКОГО СЕЛЬСКОГО ПОСЕЛЕНИЯ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27274008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5" y="188640"/>
            <a:ext cx="2952328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716016" y="3068959"/>
            <a:ext cx="4104456" cy="3459485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ru-RU" sz="2000" i="1" dirty="0" smtClean="0"/>
              <a:t>Администрация </a:t>
            </a:r>
            <a:r>
              <a:rPr lang="ru-RU" sz="2000" i="1" dirty="0" err="1" smtClean="0"/>
              <a:t>Усть-Ницинского</a:t>
            </a:r>
            <a:r>
              <a:rPr lang="ru-RU" sz="2000" i="1" dirty="0" smtClean="0"/>
              <a:t> сельского поселения</a:t>
            </a:r>
          </a:p>
          <a:p>
            <a:pPr algn="ctr"/>
            <a:r>
              <a:rPr lang="ru-RU" sz="2000" i="1" dirty="0" smtClean="0"/>
              <a:t>623943, Свердловская область, </a:t>
            </a:r>
            <a:r>
              <a:rPr lang="ru-RU" sz="2000" i="1" dirty="0" err="1" smtClean="0"/>
              <a:t>Слободо</a:t>
            </a:r>
            <a:r>
              <a:rPr lang="ru-RU" sz="2000" i="1" dirty="0" smtClean="0"/>
              <a:t>-Туринский район, с. </a:t>
            </a:r>
            <a:r>
              <a:rPr lang="ru-RU" sz="2000" i="1" dirty="0" err="1" smtClean="0"/>
              <a:t>Усть-Ницинское</a:t>
            </a:r>
            <a:r>
              <a:rPr lang="ru-RU" sz="2000" i="1" dirty="0" smtClean="0"/>
              <a:t>, ул. </a:t>
            </a:r>
            <a:r>
              <a:rPr lang="ru-RU" sz="2000" i="1" dirty="0" err="1" smtClean="0"/>
              <a:t>Шанаурина</a:t>
            </a:r>
            <a:r>
              <a:rPr lang="ru-RU" sz="2000" i="1" dirty="0" smtClean="0"/>
              <a:t>, 34</a:t>
            </a:r>
          </a:p>
          <a:p>
            <a:pPr algn="ctr"/>
            <a:r>
              <a:rPr lang="ru-RU" sz="2000" i="1" dirty="0"/>
              <a:t>т</a:t>
            </a:r>
            <a:r>
              <a:rPr lang="ru-RU" sz="2000" i="1" dirty="0" smtClean="0"/>
              <a:t>ел. (343)6127845,          (343)6127843</a:t>
            </a:r>
          </a:p>
          <a:p>
            <a:pPr algn="ctr"/>
            <a:r>
              <a:rPr lang="en-US" sz="2000" i="1" u="sng" dirty="0" smtClean="0">
                <a:solidFill>
                  <a:srgbClr val="0070C0"/>
                </a:solidFill>
              </a:rPr>
              <a:t>E-mail</a:t>
            </a:r>
            <a:r>
              <a:rPr lang="ru-RU" sz="2000" i="1" u="sng" dirty="0" smtClean="0">
                <a:solidFill>
                  <a:srgbClr val="0070C0"/>
                </a:solidFill>
              </a:rPr>
              <a:t>:</a:t>
            </a:r>
            <a:r>
              <a:rPr lang="en-US" sz="2000" i="1" u="sng" dirty="0" smtClean="0">
                <a:solidFill>
                  <a:srgbClr val="0070C0"/>
                </a:solidFill>
              </a:rPr>
              <a:t>ustniza@yandex.ru</a:t>
            </a:r>
            <a:endParaRPr lang="ru-RU" sz="2000" i="1" u="sng" dirty="0" smtClean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76\Desktop\62jfpo-m4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04" y="2376264"/>
            <a:ext cx="4248472" cy="2235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76\Desktop\DSC0625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392488" cy="278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cdn.esoft.digital/1024768/photos/5901b2f703b7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04" y="0"/>
            <a:ext cx="424847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photos.wikimapia.org/p/00/05/11/22/61_bi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04" y="4611612"/>
            <a:ext cx="4248472" cy="1985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8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9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920880" cy="1152128"/>
          </a:xfrm>
          <a:solidFill>
            <a:srgbClr val="FFFF00"/>
          </a:solidFill>
        </p:spPr>
        <p:txBody>
          <a:bodyPr/>
          <a:lstStyle/>
          <a:p>
            <a:pPr lvl="1" algn="ctr"/>
            <a:r>
              <a:rPr lang="ru-RU" sz="2000" b="1" i="1" dirty="0" smtClean="0">
                <a:solidFill>
                  <a:srgbClr val="FF0000"/>
                </a:solidFill>
              </a:rPr>
              <a:t>О ВНЕСЕНИИ ИЗМЕНЕНИЙ В РЕШЕНИЕ ДУМЫ УСТЬ-НИЦИНСКОГО СЕЛЬСКОГО ПОСЕЛЕНИЯ                                  ОТ 27.12.2019 № 168-НПА  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412776"/>
            <a:ext cx="8136904" cy="5040560"/>
          </a:xfrm>
        </p:spPr>
        <p:txBody>
          <a:bodyPr/>
          <a:lstStyle/>
          <a:p>
            <a:pPr algn="ctr"/>
            <a:r>
              <a:rPr lang="ru-RU" u="sng" dirty="0" smtClean="0">
                <a:solidFill>
                  <a:srgbClr val="FF0000"/>
                </a:solidFill>
              </a:rPr>
              <a:t>В  течение 2020 года вносились изменения 8 раз </a:t>
            </a:r>
          </a:p>
          <a:p>
            <a:pPr algn="ctr"/>
            <a:endParaRPr lang="ru-RU" u="sng" dirty="0">
              <a:solidFill>
                <a:srgbClr val="7030A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03648" y="1844824"/>
            <a:ext cx="7056784" cy="468052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Решения Думы </a:t>
            </a:r>
            <a:r>
              <a:rPr lang="ru-RU" sz="2000" b="1" dirty="0" err="1" smtClean="0"/>
              <a:t>Усть-Ницинского</a:t>
            </a:r>
            <a:r>
              <a:rPr lang="ru-RU" sz="2000" b="1" dirty="0" smtClean="0"/>
              <a:t> сельского поселения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b="1" dirty="0" smtClean="0"/>
              <a:t>от 31.01.2020  № 168-1-НПА</a:t>
            </a:r>
          </a:p>
          <a:p>
            <a:pPr algn="ctr"/>
            <a:r>
              <a:rPr lang="ru-RU" sz="2000" b="1" dirty="0"/>
              <a:t>о</a:t>
            </a:r>
            <a:r>
              <a:rPr lang="ru-RU" sz="2000" b="1" dirty="0" smtClean="0"/>
              <a:t>т 27.02.2020 № 168-2-НПА</a:t>
            </a:r>
          </a:p>
          <a:p>
            <a:pPr algn="ctr"/>
            <a:r>
              <a:rPr lang="ru-RU" sz="2000" b="1" dirty="0"/>
              <a:t>о</a:t>
            </a:r>
            <a:r>
              <a:rPr lang="ru-RU" sz="2000" b="1" dirty="0" smtClean="0"/>
              <a:t>т 31.03.2020 № 168-3-НПА</a:t>
            </a:r>
          </a:p>
          <a:p>
            <a:pPr algn="ctr"/>
            <a:r>
              <a:rPr lang="ru-RU" sz="2000" b="1" dirty="0"/>
              <a:t>о</a:t>
            </a:r>
            <a:r>
              <a:rPr lang="ru-RU" sz="2000" b="1" dirty="0" smtClean="0"/>
              <a:t>т 29.05.2020 № 168-4-НПА</a:t>
            </a:r>
          </a:p>
          <a:p>
            <a:pPr algn="ctr"/>
            <a:r>
              <a:rPr lang="ru-RU" sz="2000" b="1" dirty="0"/>
              <a:t>о</a:t>
            </a:r>
            <a:r>
              <a:rPr lang="ru-RU" sz="2000" b="1" dirty="0" smtClean="0"/>
              <a:t>т 30.06.2020 № 168-5-НПА</a:t>
            </a:r>
          </a:p>
          <a:p>
            <a:pPr algn="ctr"/>
            <a:r>
              <a:rPr lang="ru-RU" sz="2000" b="1" dirty="0"/>
              <a:t>о</a:t>
            </a:r>
            <a:r>
              <a:rPr lang="ru-RU" sz="2000" b="1" dirty="0" smtClean="0"/>
              <a:t>т 31.08.2020 № 168-6-НПА</a:t>
            </a:r>
          </a:p>
          <a:p>
            <a:pPr algn="ctr"/>
            <a:r>
              <a:rPr lang="ru-RU" sz="2000" b="1" dirty="0"/>
              <a:t>о</a:t>
            </a:r>
            <a:r>
              <a:rPr lang="ru-RU" sz="2000" b="1" dirty="0" smtClean="0"/>
              <a:t>т 27.10.2020 № 168-7-НПА</a:t>
            </a:r>
          </a:p>
          <a:p>
            <a:pPr algn="ctr"/>
            <a:r>
              <a:rPr lang="ru-RU" sz="2000" b="1" dirty="0"/>
              <a:t>о</a:t>
            </a:r>
            <a:r>
              <a:rPr lang="ru-RU" sz="2000" b="1" dirty="0" smtClean="0"/>
              <a:t>т 18.12.2020 № 168-8-НПА</a:t>
            </a:r>
          </a:p>
        </p:txBody>
      </p:sp>
    </p:spTree>
    <p:extLst>
      <p:ext uri="{BB962C8B-B14F-4D97-AF65-F5344CB8AC3E}">
        <p14:creationId xmlns:p14="http://schemas.microsoft.com/office/powerpoint/2010/main" val="4107208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404664"/>
            <a:ext cx="7920880" cy="936104"/>
          </a:xfrm>
        </p:spPr>
        <p:txBody>
          <a:bodyPr/>
          <a:lstStyle/>
          <a:p>
            <a:pPr lvl="1" algn="ctr"/>
            <a:r>
              <a:rPr lang="ru-RU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ЫЕ ПОКАЗАТЕЛИ СОЦИАЛЬНО-ЭКОНОМИЧЕСКОГО РАЗВИТИЯ УСТЬ-НИЦИНСКОГО СЕЛЬСКОГО </a:t>
            </a:r>
            <a:r>
              <a:rPr lang="ru-RU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ПОСЕЛЕНИЯИнф</a:t>
            </a:r>
            <a:endParaRPr lang="ru-RU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37440986"/>
              </p:ext>
            </p:extLst>
          </p:nvPr>
        </p:nvGraphicFramePr>
        <p:xfrm>
          <a:off x="251520" y="1628798"/>
          <a:ext cx="8640960" cy="4896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2245"/>
                <a:gridCol w="1262371"/>
                <a:gridCol w="1490501"/>
                <a:gridCol w="1605843"/>
              </a:tblGrid>
              <a:tr h="7153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Ед. </a:t>
                      </a:r>
                      <a:r>
                        <a:rPr lang="ru-RU" dirty="0" err="1" smtClean="0"/>
                        <a:t>измер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 год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 год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15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Численность постоянного населения МО (на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начало года)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человек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2822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2812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15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Численность населения в трудоспособном возрасте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человек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1411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1432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1538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Численность населения старше трудоспособного возраста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человек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837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801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67833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Среднедушевые денежные доходы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(в месяц)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solidFill>
                            <a:schemeClr val="bg1"/>
                          </a:solidFill>
                        </a:rPr>
                        <a:t>руб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/чел.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8661,70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8887,70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67833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Оборот розничной торговли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млн. руб.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105,4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97,6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67833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Оборот общественного питания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млн. руб.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14,00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12,00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107504" y="44624"/>
            <a:ext cx="8928991" cy="13681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ИНФОРМАЦИЯ ПО ОСНОВНЫМ ПОКАЗАТЕЛЯМ СОЦИАЛЬНО-ЭКОНОМИЧЕСКОГО РАЗВИТИЯ УСТЬ-НИЦИНСКОГО СЕЛЬСКОГО ПОСЕЛЕНИЯ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93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128792" cy="936103"/>
          </a:xfrm>
        </p:spPr>
        <p:txBody>
          <a:bodyPr/>
          <a:lstStyle/>
          <a:p>
            <a:pPr algn="ctr"/>
            <a:r>
              <a:rPr lang="ru-RU" sz="2000" i="1" dirty="0" smtClean="0">
                <a:solidFill>
                  <a:srgbClr val="FF0000"/>
                </a:solidFill>
              </a:rPr>
              <a:t>ПОСТУПЛЕНИЕ ДОХОДОВ В БЮДЖЕТ УСТЬ-НИЦИНСКОГО СЕЛЬСКОГО ПОСЕЛЕНИЯ  </a:t>
            </a:r>
            <a:r>
              <a:rPr lang="ru-RU" sz="2000" i="1" dirty="0">
                <a:solidFill>
                  <a:srgbClr val="FF0000"/>
                </a:solidFill>
              </a:rPr>
              <a:t> </a:t>
            </a:r>
            <a:r>
              <a:rPr lang="ru-RU" sz="2000" i="1" dirty="0" smtClean="0">
                <a:solidFill>
                  <a:srgbClr val="FF0000"/>
                </a:solidFill>
              </a:rPr>
              <a:t>                     В 2017 ГОДУ</a:t>
            </a:r>
            <a:endParaRPr lang="ru-RU" sz="2000" i="1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1669296"/>
              </p:ext>
            </p:extLst>
          </p:nvPr>
        </p:nvGraphicFramePr>
        <p:xfrm>
          <a:off x="899592" y="1700808"/>
          <a:ext cx="7832799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27583" y="5445224"/>
            <a:ext cx="7970183" cy="1275422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За 2020 год в бюджет </a:t>
            </a:r>
            <a:r>
              <a:rPr lang="ru-RU" sz="1600" b="1" dirty="0" err="1" smtClean="0"/>
              <a:t>Усть-Ницинского</a:t>
            </a:r>
            <a:r>
              <a:rPr lang="ru-RU" sz="1600" b="1" dirty="0" smtClean="0"/>
              <a:t> сельского поселения доходов поступило 64132,9 тыс. рублей при плане 64062,1 тыс. рублей. План выполнен на 100,1 % в том числе по налоговым и неналоговым доходам 100,8%.</a:t>
            </a:r>
            <a:endParaRPr lang="ru-RU" sz="1600" b="1" dirty="0"/>
          </a:p>
        </p:txBody>
      </p:sp>
      <p:pic>
        <p:nvPicPr>
          <p:cNvPr id="6" name="Picture 3" descr="C:\Users\76\Desktop\1704410_kartinki-meshok-s-dengami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9" y="1628800"/>
            <a:ext cx="271359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395536" y="188640"/>
            <a:ext cx="8496944" cy="10801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ПОСТУПЛЕНИЕ ДОХОДОВ В БЮДЖЕТ УСТЬ-НИЦИНСКОГО СЕЛЬСКОГО ПОСЕЛЕНИЯ                           ЗА 2020 ГОД</a:t>
            </a:r>
            <a:endParaRPr lang="ru-RU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19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24936" cy="998984"/>
          </a:xfrm>
        </p:spPr>
        <p:txBody>
          <a:bodyPr/>
          <a:lstStyle/>
          <a:p>
            <a:pPr lvl="1"/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665590971"/>
              </p:ext>
            </p:extLst>
          </p:nvPr>
        </p:nvGraphicFramePr>
        <p:xfrm>
          <a:off x="107504" y="1268759"/>
          <a:ext cx="8928993" cy="5611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1944216"/>
                <a:gridCol w="1512168"/>
                <a:gridCol w="1512169"/>
              </a:tblGrid>
              <a:tr h="52822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План, тыс. руб.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Исполнение, тыс. руб.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 исполнения</a:t>
                      </a:r>
                      <a:endParaRPr lang="ru-RU" sz="1400" dirty="0"/>
                    </a:p>
                  </a:txBody>
                  <a:tcPr/>
                </a:tc>
              </a:tr>
              <a:tr h="5128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Налоговые и неналоговые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 доходы, в </a:t>
                      </a:r>
                      <a:r>
                        <a:rPr lang="ru-RU" sz="1400" b="1" baseline="0" dirty="0" err="1" smtClean="0">
                          <a:solidFill>
                            <a:schemeClr val="bg1"/>
                          </a:solidFill>
                        </a:rPr>
                        <a:t>т.ч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</a:rPr>
                        <a:t>.:</a:t>
                      </a:r>
                      <a:endParaRPr lang="ru-RU" sz="1400" b="1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12095,7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12186,9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100,51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3186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 на доходы физических лиц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364,0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365,0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100,28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34807">
                <a:tc>
                  <a:txBody>
                    <a:bodyPr/>
                    <a:lstStyle/>
                    <a:p>
                      <a:r>
                        <a:rPr lang="ru-RU" sz="1400" b="1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Акцизы на нефтепродукты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8286,0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7713,7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93,09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74573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Налог, взимаемый с налогоплательщиков, применяющих упрощенную систему налогообложения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414,0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399,3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104,05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3186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Налог на имущество физических лиц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888,0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1105,6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124,51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3828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Земельный налог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1761,0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2271,0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128,96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73125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144,0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122,6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85,15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7867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Прочие доходы от компенсации затрат 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194,7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195,5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100,40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1189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Доходы от продажи земельных участков, находящихся в собственности поселения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44,0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44,2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100,53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1189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</a:rPr>
                        <a:t>Доходы от денежных взысканий (штрафы)</a:t>
                      </a:r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</a:rPr>
                        <a:t> 30,0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31865"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107504" y="116632"/>
            <a:ext cx="8928992" cy="10801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endParaRPr lang="ru-RU" dirty="0">
              <a:solidFill>
                <a:srgbClr val="FF0000"/>
              </a:solidFill>
            </a:endParaRPr>
          </a:p>
          <a:p>
            <a:pPr algn="ctr"/>
            <a:r>
              <a:rPr lang="ru-RU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НАЛОГОВЫЕ И НЕНАЛОГОВЫЕ ДОХОДЫ БЮДЖЕТА УСТЬ-НИЦИНСКОГО СЕЛЬСКОГО ПОСЕЛЕНИЯ    ЗА 2020 ГОД</a:t>
            </a:r>
            <a:endParaRPr lang="ru-RU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21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840760" cy="934040"/>
          </a:xfrm>
        </p:spPr>
        <p:txBody>
          <a:bodyPr/>
          <a:lstStyle/>
          <a:p>
            <a:endParaRPr lang="ru-RU" sz="1800" b="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55932609"/>
              </p:ext>
            </p:extLst>
          </p:nvPr>
        </p:nvGraphicFramePr>
        <p:xfrm>
          <a:off x="478797" y="1556792"/>
          <a:ext cx="7919563" cy="4929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вал 2"/>
          <p:cNvSpPr/>
          <p:nvPr/>
        </p:nvSpPr>
        <p:spPr>
          <a:xfrm>
            <a:off x="478797" y="116632"/>
            <a:ext cx="8280920" cy="13464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СТРУКТУРА ИСПОЛНЕНИЯ НАЛОГОВЫХ И НЕНАЛОГОВЫХ ДОХОДОВ БЮДЖЕТА УСТЬ-НИЦИНСКОГО СЕЛЬСКОГО ПОСЕЛЕНИЯ                             В 2020 ГОДУ</a:t>
            </a:r>
            <a:endParaRPr lang="ru-RU" b="1" i="1" dirty="0">
              <a:solidFill>
                <a:schemeClr val="bg1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331640" y="3573016"/>
            <a:ext cx="28803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343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60648"/>
            <a:ext cx="5792431" cy="1143000"/>
          </a:xfrm>
        </p:spPr>
        <p:txBody>
          <a:bodyPr/>
          <a:lstStyle/>
          <a:p>
            <a:pPr lvl="1"/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69307451"/>
              </p:ext>
            </p:extLst>
          </p:nvPr>
        </p:nvGraphicFramePr>
        <p:xfrm>
          <a:off x="251520" y="1556792"/>
          <a:ext cx="871296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вал 2"/>
          <p:cNvSpPr/>
          <p:nvPr/>
        </p:nvSpPr>
        <p:spPr>
          <a:xfrm>
            <a:off x="539552" y="188640"/>
            <a:ext cx="8280920" cy="1008112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Arial Black" panose="020B0A04020102020204" pitchFamily="34" charset="0"/>
              </a:rPr>
              <a:t>ПЛАНОВЫЕ И ФАКТИЧЕСКИЕ ПОКАЗАТЕЛИ НАЛОГОВЫХ И НЕНАЛОГОВЫХ ДОХОДОВ                                     В 2020ГОДУ, тыс. рублей</a:t>
            </a:r>
            <a:endParaRPr lang="ru-RU" b="1" i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262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344816" cy="1143000"/>
          </a:xfrm>
        </p:spPr>
        <p:txBody>
          <a:bodyPr/>
          <a:lstStyle/>
          <a:p>
            <a:pPr algn="ctr"/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02508127"/>
              </p:ext>
            </p:extLst>
          </p:nvPr>
        </p:nvGraphicFramePr>
        <p:xfrm>
          <a:off x="179512" y="1412775"/>
          <a:ext cx="8784977" cy="5336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2552"/>
                <a:gridCol w="1856988"/>
                <a:gridCol w="1695186"/>
                <a:gridCol w="1590251"/>
              </a:tblGrid>
              <a:tr h="13199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доходы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план,                       тыс.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исполнение, тыс. руб.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% исполнения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5955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Дотации на выравнивание уровня бюджетной обеспеченности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5341,0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5341,0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16657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Межбюджетные трансферты, передаваемые бюджетам сельских поселений из бюджетов муниципальных районов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4402,8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4402,8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2258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Субвенции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269,3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269,0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99,89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5550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Прочие межбюджетные трансферты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39974,8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39974,8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100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2973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Прочие субсидии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1978,5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1958,4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98,99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82359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ИТОГО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51966,4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51946,0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7030A0"/>
                          </a:solidFill>
                        </a:rPr>
                        <a:t>99,96</a:t>
                      </a:r>
                      <a:endParaRPr lang="ru-RU" sz="14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Овал 3"/>
          <p:cNvSpPr/>
          <p:nvPr/>
        </p:nvSpPr>
        <p:spPr>
          <a:xfrm>
            <a:off x="323528" y="188640"/>
            <a:ext cx="8496944" cy="108012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БЕЗВОЗМЕЗДНЫЕ ПОСТУПЛЕНИЯ  БЮДЖЕТА УСТЬ-НИЦИНСКОГО СЕЛЬСКОГО ПОСЕЛЕНИЯ В 2020 ГОДУ</a:t>
            </a:r>
          </a:p>
        </p:txBody>
      </p:sp>
    </p:spTree>
    <p:extLst>
      <p:ext uri="{BB962C8B-B14F-4D97-AF65-F5344CB8AC3E}">
        <p14:creationId xmlns:p14="http://schemas.microsoft.com/office/powerpoint/2010/main" val="3461894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143000"/>
          </a:xfrm>
        </p:spPr>
        <p:txBody>
          <a:bodyPr/>
          <a:lstStyle/>
          <a:p>
            <a:pPr algn="ctr"/>
            <a:endParaRPr lang="ru-RU" sz="1800" dirty="0"/>
          </a:p>
        </p:txBody>
      </p:sp>
      <p:sp>
        <p:nvSpPr>
          <p:cNvPr id="5" name="Овал 4"/>
          <p:cNvSpPr/>
          <p:nvPr/>
        </p:nvSpPr>
        <p:spPr>
          <a:xfrm>
            <a:off x="467544" y="116632"/>
            <a:ext cx="8424936" cy="12961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Arial Black" panose="020B0A04020102020204" pitchFamily="34" charset="0"/>
              </a:rPr>
              <a:t>СТРУКТУРА ИСПОЛНЕНИЯ БЕЗВОЗМЕЗДНЫХ ПОСТУПЛЕНИЙ БЮДЖЕТА УСТЬ-НИЦИНСКОГО СЕЛЬСКОГО ПОСЕЛЕНИЯ В 2020 ГОДУ</a:t>
            </a:r>
            <a:endParaRPr lang="ru-RU" b="1" i="1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1858534"/>
              </p:ext>
            </p:extLst>
          </p:nvPr>
        </p:nvGraphicFramePr>
        <p:xfrm>
          <a:off x="611560" y="1844824"/>
          <a:ext cx="806489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075305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3342</TotalTime>
  <Words>949</Words>
  <Application>Microsoft Office PowerPoint</Application>
  <PresentationFormat>Экран (4:3)</PresentationFormat>
  <Paragraphs>285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БЮДЖЕТ ДЛЯ ГРАЖДАН</vt:lpstr>
      <vt:lpstr>О ВНЕСЕНИИ ИЗМЕНЕНИЙ В РЕШЕНИЕ ДУМЫ УСТЬ-НИЦИНСКОГО СЕЛЬСКОГО ПОСЕЛЕНИЯ                                  ОТ 27.12.2019 № 168-НПА  </vt:lpstr>
      <vt:lpstr>ЫЕ ПОКАЗАТЕЛИ СОЦИАЛЬНО-ЭКОНОМИЧЕСКОГО РАЗВИТИЯ УСТЬ-НИЦИНСКОГО СЕЛЬСКОГО ПОСЕЛЕНИЯИнф</vt:lpstr>
      <vt:lpstr>ПОСТУПЛЕНИЕ ДОХОДОВ В БЮДЖЕТ УСТЬ-НИЦИНСКОГО СЕЛЬСКОГО ПОСЕЛЕНИЯ                        В 2017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2018 года</dc:title>
  <dc:creator>76</dc:creator>
  <cp:lastModifiedBy>76</cp:lastModifiedBy>
  <cp:revision>318</cp:revision>
  <cp:lastPrinted>2018-04-25T09:43:32Z</cp:lastPrinted>
  <dcterms:created xsi:type="dcterms:W3CDTF">2018-02-07T06:08:12Z</dcterms:created>
  <dcterms:modified xsi:type="dcterms:W3CDTF">2021-07-29T05:51:08Z</dcterms:modified>
</cp:coreProperties>
</file>