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83" r:id="rId2"/>
    <p:sldId id="284" r:id="rId3"/>
    <p:sldId id="263" r:id="rId4"/>
    <p:sldId id="290" r:id="rId5"/>
    <p:sldId id="286" r:id="rId6"/>
    <p:sldId id="294" r:id="rId7"/>
    <p:sldId id="302" r:id="rId8"/>
    <p:sldId id="295" r:id="rId9"/>
    <p:sldId id="296" r:id="rId10"/>
    <p:sldId id="304" r:id="rId11"/>
    <p:sldId id="300" r:id="rId12"/>
    <p:sldId id="287" r:id="rId13"/>
    <p:sldId id="291" r:id="rId14"/>
    <p:sldId id="303" r:id="rId15"/>
    <p:sldId id="297" r:id="rId16"/>
    <p:sldId id="301" r:id="rId17"/>
    <p:sldId id="298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83"/>
            <p14:sldId id="284"/>
            <p14:sldId id="263"/>
            <p14:sldId id="290"/>
            <p14:sldId id="286"/>
            <p14:sldId id="294"/>
            <p14:sldId id="302"/>
            <p14:sldId id="295"/>
            <p14:sldId id="296"/>
            <p14:sldId id="304"/>
            <p14:sldId id="300"/>
            <p14:sldId id="287"/>
            <p14:sldId id="291"/>
            <p14:sldId id="303"/>
            <p14:sldId id="297"/>
            <p14:sldId id="301"/>
            <p14:sldId id="298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69" autoAdjust="0"/>
    <p:restoredTop sz="97593" autoAdjust="0"/>
  </p:normalViewPr>
  <p:slideViewPr>
    <p:cSldViewPr>
      <p:cViewPr>
        <p:scale>
          <a:sx n="100" d="100"/>
          <a:sy n="100" d="100"/>
        </p:scale>
        <p:origin x="-802" y="4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4576053847418"/>
          <c:y val="6.1929671955641294E-2"/>
          <c:w val="0.86901898031597646"/>
          <c:h val="0.623217054165698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план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36503.800000000003</c:v>
                </c:pt>
                <c:pt idx="1">
                  <c:v>35486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план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5903</c:v>
                </c:pt>
                <c:pt idx="1">
                  <c:v>6241.9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1278720"/>
        <c:axId val="21280256"/>
        <c:axId val="0"/>
      </c:bar3DChart>
      <c:catAx>
        <c:axId val="21278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21280256"/>
        <c:crosses val="autoZero"/>
        <c:auto val="1"/>
        <c:lblAlgn val="ctr"/>
        <c:lblOffset val="100"/>
        <c:noMultiLvlLbl val="0"/>
      </c:catAx>
      <c:valAx>
        <c:axId val="21280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2787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18675409920435E-2"/>
          <c:y val="8.8263707015646911E-2"/>
          <c:w val="0.83755431921525147"/>
          <c:h val="0.81831983949397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Lbls>
            <c:dLbl>
              <c:idx val="0"/>
              <c:layout>
                <c:manualLayout>
                  <c:x val="0.19914365147354776"/>
                  <c:y val="4.637451540853773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доходы физических лиц
</a:t>
                    </a:r>
                    <a:r>
                      <a:rPr lang="ru-RU" sz="1100" baseline="0" dirty="0" smtClean="0"/>
                      <a:t>261,9 тыс. руб.-4,20%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7361241410514419"/>
                  <c:y val="-9.7902183019874592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Акцизы </a:t>
                    </a:r>
                    <a:r>
                      <a:rPr lang="ru-RU" sz="1100" baseline="0" dirty="0"/>
                      <a:t>на нефтепродукты
</a:t>
                    </a:r>
                    <a:r>
                      <a:rPr lang="ru-RU" sz="1100" baseline="0" dirty="0" smtClean="0"/>
                      <a:t>3366,4 тыс. руб.-53,93%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0212494947361424E-2"/>
                  <c:y val="3.349285208574647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Налог, взимаемый с налогоплательщиков, применяющих упрощенную систему налогообложения
</a:t>
                    </a:r>
                    <a:r>
                      <a:rPr lang="ru-RU" sz="1100" baseline="0" dirty="0" smtClean="0"/>
                      <a:t>165,6тыс. руб.-2,65%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3446451680692542"/>
                  <c:y val="-0.1442769012924467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имущество физических лиц
</a:t>
                    </a:r>
                    <a:r>
                      <a:rPr lang="ru-RU" sz="1100" baseline="0" dirty="0" smtClean="0"/>
                      <a:t>861,9тыс.руб.-13,81%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5.5278680492043902E-2"/>
                  <c:y val="0.1082076759693350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Земельный налог
</a:t>
                    </a:r>
                    <a:r>
                      <a:rPr lang="ru-RU" sz="1100" baseline="0" dirty="0" smtClean="0"/>
                      <a:t>1487,9тыс.руб.-23,84%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651021356712530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Доходы от использования имущества, находящегося в государственной и муниципальной собственности
</a:t>
                    </a:r>
                    <a:r>
                      <a:rPr lang="ru-RU" sz="1100" baseline="0" dirty="0" smtClean="0"/>
                      <a:t>89,5тыс.руб.-1,43%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1062474736807119E-2"/>
                  <c:y val="-2.3817657691285569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Штрафы</a:t>
                    </a:r>
                    <a:r>
                      <a:rPr lang="ru-RU" sz="1100" baseline="0" dirty="0"/>
                      <a:t>, санкции, возмещение ущерба
</a:t>
                    </a:r>
                    <a:r>
                      <a:rPr lang="ru-RU" sz="1100" baseline="0" dirty="0" smtClean="0"/>
                      <a:t>8,7тыс. руб.-0,14%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261.89999999999998</c:v>
                </c:pt>
                <c:pt idx="1">
                  <c:v>3366.4</c:v>
                </c:pt>
                <c:pt idx="2">
                  <c:v>165.6</c:v>
                </c:pt>
                <c:pt idx="3">
                  <c:v>861.9</c:v>
                </c:pt>
                <c:pt idx="4">
                  <c:v>1487.9</c:v>
                </c:pt>
                <c:pt idx="5">
                  <c:v>89.5</c:v>
                </c:pt>
                <c:pt idx="6">
                  <c:v>8.6999999999999993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5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252</c:v>
                </c:pt>
                <c:pt idx="1">
                  <c:v>3312</c:v>
                </c:pt>
                <c:pt idx="2">
                  <c:v>171</c:v>
                </c:pt>
                <c:pt idx="3">
                  <c:v>832</c:v>
                </c:pt>
                <c:pt idx="4">
                  <c:v>1237</c:v>
                </c:pt>
                <c:pt idx="5">
                  <c:v>83</c:v>
                </c:pt>
                <c:pt idx="6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5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261.89999999999998</c:v>
                </c:pt>
                <c:pt idx="1">
                  <c:v>3366.4</c:v>
                </c:pt>
                <c:pt idx="2">
                  <c:v>165.6</c:v>
                </c:pt>
                <c:pt idx="3">
                  <c:v>861.9</c:v>
                </c:pt>
                <c:pt idx="4">
                  <c:v>1487.9</c:v>
                </c:pt>
                <c:pt idx="5">
                  <c:v>89.5</c:v>
                </c:pt>
                <c:pt idx="6">
                  <c:v>8.6999999999999993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первоначальный план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15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277</c:v>
                </c:pt>
                <c:pt idx="1">
                  <c:v>2923</c:v>
                </c:pt>
                <c:pt idx="2">
                  <c:v>258</c:v>
                </c:pt>
                <c:pt idx="3">
                  <c:v>653</c:v>
                </c:pt>
                <c:pt idx="4">
                  <c:v>1004</c:v>
                </c:pt>
                <c:pt idx="5">
                  <c:v>83</c:v>
                </c:pt>
                <c:pt idx="6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147456"/>
        <c:axId val="29174784"/>
      </c:barChart>
      <c:catAx>
        <c:axId val="2414745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solidFill>
            <a:schemeClr val="accent5">
              <a:lumMod val="20000"/>
              <a:lumOff val="80000"/>
            </a:schemeClr>
          </a:solidFill>
        </c:spPr>
        <c:txPr>
          <a:bodyPr/>
          <a:lstStyle/>
          <a:p>
            <a:pPr>
              <a:defRPr sz="1200" baseline="0"/>
            </a:pPr>
            <a:endParaRPr lang="ru-RU"/>
          </a:p>
        </c:txPr>
        <c:crossAx val="29174784"/>
        <c:crosses val="autoZero"/>
        <c:auto val="1"/>
        <c:lblAlgn val="ctr"/>
        <c:lblOffset val="100"/>
        <c:noMultiLvlLbl val="0"/>
      </c:catAx>
      <c:valAx>
        <c:axId val="291747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147456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"/>
          <c:y val="1.4904447236692011E-2"/>
          <c:w val="1"/>
          <c:h val="6.6302296614930104E-2"/>
        </c:manualLayout>
      </c:layout>
      <c:overlay val="0"/>
      <c:spPr>
        <a:solidFill>
          <a:srgbClr val="FFFF00"/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829879462446399E-2"/>
          <c:y val="8.1566350774492244E-2"/>
          <c:w val="0.84154647654162795"/>
          <c:h val="0.82256742101335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2"/>
          </c:dPt>
          <c:dLbls>
            <c:dLbl>
              <c:idx val="0"/>
              <c:layout>
                <c:manualLayout>
                  <c:x val="-0.21785823885212319"/>
                  <c:y val="-0.31197472111954905"/>
                </c:manualLayout>
              </c:layout>
              <c:tx>
                <c:rich>
                  <a:bodyPr/>
                  <a:lstStyle/>
                  <a:p>
                    <a:r>
                      <a:rPr lang="ru-RU" sz="1300" baseline="0" dirty="0"/>
                      <a:t>Дотации на выравнивание уровня бюджетной обеспеченности
</a:t>
                    </a:r>
                    <a:r>
                      <a:rPr lang="ru-RU" sz="1300" baseline="0" dirty="0" smtClean="0"/>
                      <a:t>27750 тыс. руб.-78,20</a:t>
                    </a:r>
                    <a:r>
                      <a:rPr lang="ru-RU" sz="1300" baseline="0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8549993252981353E-4"/>
                  <c:y val="0.57773587901177714"/>
                </c:manualLayout>
              </c:layout>
              <c:tx>
                <c:rich>
                  <a:bodyPr/>
                  <a:lstStyle/>
                  <a:p>
                    <a:r>
                      <a:rPr lang="ru-RU" sz="1300" baseline="0" dirty="0"/>
                      <a:t>Субсидия на поддержку отрасли культуры
</a:t>
                    </a:r>
                    <a:r>
                      <a:rPr lang="ru-RU" sz="1300" baseline="0" dirty="0" smtClean="0"/>
                      <a:t>150,4тыс.руб.-0,42</a:t>
                    </a:r>
                    <a:r>
                      <a:rPr lang="ru-RU" sz="1300" baseline="0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5809543457325618"/>
                  <c:y val="-0.22170665096307424"/>
                </c:manualLayout>
              </c:layout>
              <c:tx>
                <c:rich>
                  <a:bodyPr/>
                  <a:lstStyle/>
                  <a:p>
                    <a:r>
                      <a:rPr lang="ru-RU" sz="1300" baseline="0" dirty="0"/>
                      <a:t>Субвенции
</a:t>
                    </a:r>
                    <a:r>
                      <a:rPr lang="ru-RU" sz="1300" baseline="0" dirty="0" smtClean="0"/>
                      <a:t>197,1тыс. руб.-0,56</a:t>
                    </a:r>
                    <a:r>
                      <a:rPr lang="ru-RU" sz="1300" baseline="0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6687116259572594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300" baseline="0" dirty="0"/>
                      <a:t>Прочие межбюджетные трансферты
</a:t>
                    </a:r>
                    <a:r>
                      <a:rPr lang="ru-RU" sz="1300" baseline="0" dirty="0" smtClean="0"/>
                      <a:t>7388,5тыс. руб.-20,82</a:t>
                    </a:r>
                    <a:r>
                      <a:rPr lang="ru-RU" sz="1300" baseline="0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на выравнивание уровня бюджетной обеспеченности</c:v>
                </c:pt>
                <c:pt idx="1">
                  <c:v>Субсидия на поддержку отрасли культуры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27750</c:v>
                </c:pt>
                <c:pt idx="1">
                  <c:v>150.4</c:v>
                </c:pt>
                <c:pt idx="2">
                  <c:v>197.1</c:v>
                </c:pt>
                <c:pt idx="3" formatCode="#,##0.00">
                  <c:v>7388.5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750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Дотации на выравнивание уровня бюджетной обеспеченности</c:v>
                </c:pt>
                <c:pt idx="1">
                  <c:v>Субсидия на поддержку отрасли культуры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27750</c:v>
                </c:pt>
                <c:pt idx="1">
                  <c:v>0</c:v>
                </c:pt>
                <c:pt idx="2">
                  <c:v>197.1</c:v>
                </c:pt>
                <c:pt idx="3" formatCode="0.0">
                  <c:v>6942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Дотации на выравнивание уровня бюджетной обеспеченности</c:v>
                </c:pt>
                <c:pt idx="1">
                  <c:v>Субсидия на поддержку отрасли культуры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#,##0">
                  <c:v>27750</c:v>
                </c:pt>
                <c:pt idx="1">
                  <c:v>150.4</c:v>
                </c:pt>
                <c:pt idx="2">
                  <c:v>197.1</c:v>
                </c:pt>
                <c:pt idx="3" formatCode="#,##0.0">
                  <c:v>8406.2999999999993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Дотации на выравнивание уровня бюджетной обеспеченности</c:v>
                </c:pt>
                <c:pt idx="1">
                  <c:v>Субсидия на поддержку отрасли культуры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#,##0">
                  <c:v>27750</c:v>
                </c:pt>
                <c:pt idx="1">
                  <c:v>150.4</c:v>
                </c:pt>
                <c:pt idx="2">
                  <c:v>197.1</c:v>
                </c:pt>
                <c:pt idx="3" formatCode="#,##0.0">
                  <c:v>7388.5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349568"/>
        <c:axId val="32363648"/>
      </c:barChart>
      <c:catAx>
        <c:axId val="32349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accent5">
              <a:lumMod val="20000"/>
              <a:lumOff val="80000"/>
            </a:schemeClr>
          </a:solidFill>
        </c:spPr>
        <c:crossAx val="32363648"/>
        <c:crosses val="autoZero"/>
        <c:auto val="1"/>
        <c:lblAlgn val="ctr"/>
        <c:lblOffset val="100"/>
        <c:noMultiLvlLbl val="0"/>
      </c:catAx>
      <c:valAx>
        <c:axId val="323636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2349568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t"/>
      <c:layout>
        <c:manualLayout>
          <c:xMode val="edge"/>
          <c:yMode val="edge"/>
          <c:x val="3.1556215976002673E-2"/>
          <c:y val="1.579426498216616E-2"/>
          <c:w val="0.94276642873014094"/>
          <c:h val="6.4214879938713276E-2"/>
        </c:manualLayout>
      </c:layout>
      <c:overlay val="0"/>
      <c:spPr>
        <a:solidFill>
          <a:srgbClr val="FFFF00"/>
        </a:solidFill>
      </c:spPr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aseline="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07733234699975"/>
          <c:y val="6.6791704213935071E-2"/>
          <c:w val="0.85404899422425806"/>
          <c:h val="0.793506482818781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2"/>
              <c:layout>
                <c:manualLayout>
                  <c:x val="7.2267903377244147E-3"/>
                  <c:y val="-2.2862686038999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первоначальный план 2017 год</c:v>
                </c:pt>
                <c:pt idx="1">
                  <c:v>уточненный план 2017 год</c:v>
                </c:pt>
                <c:pt idx="2">
                  <c:v>исполнено 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40103.1</c:v>
                </c:pt>
                <c:pt idx="1">
                  <c:v>42406.8</c:v>
                </c:pt>
                <c:pt idx="2">
                  <c:v>40928.800000000003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2388608"/>
        <c:axId val="32396416"/>
        <c:axId val="31528256"/>
      </c:bar3DChart>
      <c:catAx>
        <c:axId val="323886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32396416"/>
        <c:crosses val="autoZero"/>
        <c:auto val="1"/>
        <c:lblAlgn val="ctr"/>
        <c:lblOffset val="100"/>
        <c:noMultiLvlLbl val="0"/>
      </c:catAx>
      <c:valAx>
        <c:axId val="32396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2388608"/>
        <c:crosses val="autoZero"/>
        <c:crossBetween val="between"/>
      </c:valAx>
      <c:serAx>
        <c:axId val="31528256"/>
        <c:scaling>
          <c:orientation val="minMax"/>
        </c:scaling>
        <c:delete val="1"/>
        <c:axPos val="b"/>
        <c:majorTickMark val="none"/>
        <c:minorTickMark val="none"/>
        <c:tickLblPos val="nextTo"/>
        <c:crossAx val="32396416"/>
        <c:crosses val="autoZero"/>
      </c:serAx>
      <c:spPr>
        <a:solidFill>
          <a:schemeClr val="accent5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9.3662411210829646E-2"/>
          <c:w val="0.83972614153982894"/>
          <c:h val="0.812675177578340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
</a:t>
                    </a:r>
                    <a:r>
                      <a:rPr lang="ru-RU" dirty="0" smtClean="0"/>
                      <a:t>8995,5тыс.руб.-21,98%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1540260958658915E-2"/>
                  <c:y val="-8.6495257253536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baseline="0" dirty="0" smtClean="0"/>
                      <a:t> оборона 197тыс.руб.-</a:t>
                    </a:r>
                    <a:r>
                      <a:rPr lang="ru-RU" dirty="0" smtClean="0"/>
                      <a:t>0,48%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3164818106630128E-2"/>
                  <c:y val="0.51907103155934564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Национальная </a:t>
                    </a:r>
                    <a:r>
                      <a:rPr lang="ru-RU" sz="1200" baseline="0" dirty="0"/>
                      <a:t>безопасность и правоохранительная деятельность
</a:t>
                    </a:r>
                    <a:r>
                      <a:rPr lang="ru-RU" sz="1200" baseline="0" dirty="0" smtClean="0"/>
                      <a:t>420,9тыс.руб.-1,03%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2829477280302187"/>
                  <c:y val="-0.16894228823826091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Национальная экономика
</a:t>
                    </a:r>
                    <a:r>
                      <a:rPr lang="ru-RU" sz="1200" baseline="0" dirty="0" smtClean="0"/>
                      <a:t>4473,8тыс.руб-10,93%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8166,6тыс.руб.-19,95%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baseline="0" dirty="0" smtClean="0"/>
                      <a:t> 11тыс.руб.-0,03%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18467тыс.руб.-45,12%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11тыс.руб.-0,03%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
</a:t>
                    </a:r>
                    <a:r>
                      <a:rPr lang="ru-RU" dirty="0" smtClean="0"/>
                      <a:t>186тыс.руб.-0,45%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8995.5</c:v>
                </c:pt>
                <c:pt idx="1">
                  <c:v>197</c:v>
                </c:pt>
                <c:pt idx="2">
                  <c:v>420.9</c:v>
                </c:pt>
                <c:pt idx="3">
                  <c:v>4473.8</c:v>
                </c:pt>
                <c:pt idx="4">
                  <c:v>8166.6</c:v>
                </c:pt>
                <c:pt idx="5">
                  <c:v>11</c:v>
                </c:pt>
                <c:pt idx="6" formatCode="#,##0.00">
                  <c:v>18467</c:v>
                </c:pt>
                <c:pt idx="7">
                  <c:v>11</c:v>
                </c:pt>
                <c:pt idx="8">
                  <c:v>186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5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9100.7000000000007</c:v>
                </c:pt>
                <c:pt idx="1">
                  <c:v>197</c:v>
                </c:pt>
                <c:pt idx="2">
                  <c:v>420.9</c:v>
                </c:pt>
                <c:pt idx="3">
                  <c:v>4542.8999999999996</c:v>
                </c:pt>
                <c:pt idx="4">
                  <c:v>8166.9</c:v>
                </c:pt>
                <c:pt idx="5">
                  <c:v>11</c:v>
                </c:pt>
                <c:pt idx="6" formatCode="#,##0.0">
                  <c:v>19770.400000000001</c:v>
                </c:pt>
                <c:pt idx="7">
                  <c:v>11</c:v>
                </c:pt>
                <c:pt idx="8">
                  <c:v>186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5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8995.5</c:v>
                </c:pt>
                <c:pt idx="1">
                  <c:v>197</c:v>
                </c:pt>
                <c:pt idx="2">
                  <c:v>420.9</c:v>
                </c:pt>
                <c:pt idx="3">
                  <c:v>4473.8</c:v>
                </c:pt>
                <c:pt idx="4">
                  <c:v>8166.6</c:v>
                </c:pt>
                <c:pt idx="5">
                  <c:v>11</c:v>
                </c:pt>
                <c:pt idx="6" formatCode="#,##0.0">
                  <c:v>18467</c:v>
                </c:pt>
                <c:pt idx="7">
                  <c:v>11</c:v>
                </c:pt>
                <c:pt idx="8">
                  <c:v>186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5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9472.1</c:v>
                </c:pt>
                <c:pt idx="1">
                  <c:v>197</c:v>
                </c:pt>
                <c:pt idx="2">
                  <c:v>200</c:v>
                </c:pt>
                <c:pt idx="3">
                  <c:v>4027</c:v>
                </c:pt>
                <c:pt idx="4">
                  <c:v>6484</c:v>
                </c:pt>
                <c:pt idx="5">
                  <c:v>11</c:v>
                </c:pt>
                <c:pt idx="6">
                  <c:v>19515</c:v>
                </c:pt>
                <c:pt idx="7">
                  <c:v>11</c:v>
                </c:pt>
                <c:pt idx="8">
                  <c:v>186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ПЕРВОНАЧАЛЬНЫЙ ПЛАН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537216"/>
        <c:axId val="32555392"/>
      </c:barChart>
      <c:catAx>
        <c:axId val="3253721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solidFill>
            <a:schemeClr val="accent5">
              <a:lumMod val="20000"/>
              <a:lumOff val="80000"/>
            </a:schemeClr>
          </a:solidFill>
        </c:spPr>
        <c:txPr>
          <a:bodyPr/>
          <a:lstStyle/>
          <a:p>
            <a:pPr>
              <a:defRPr sz="1250" baseline="0"/>
            </a:pPr>
            <a:endParaRPr lang="ru-RU"/>
          </a:p>
        </c:txPr>
        <c:crossAx val="32555392"/>
        <c:crosses val="autoZero"/>
        <c:auto val="1"/>
        <c:lblAlgn val="ctr"/>
        <c:lblOffset val="100"/>
        <c:noMultiLvlLbl val="0"/>
      </c:catAx>
      <c:valAx>
        <c:axId val="325553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2537216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t"/>
      <c:legendEntry>
        <c:idx val="0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egendEntry>
        <c:idx val="1"/>
        <c:delete val="1"/>
      </c:legendEntry>
      <c:layout>
        <c:manualLayout>
          <c:xMode val="edge"/>
          <c:yMode val="edge"/>
          <c:x val="4.5234441543532199E-2"/>
          <c:y val="1.4496106216508669E-2"/>
          <c:w val="0.93451665092767466"/>
          <c:h val="5.3375728419825498E-2"/>
        </c:manualLayout>
      </c:layout>
      <c:overlay val="0"/>
      <c:spPr>
        <a:solidFill>
          <a:srgbClr val="FFFF00"/>
        </a:solidFill>
      </c:spPr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</c:spPr>
          <c:explosion val="14"/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sz="1400" baseline="0" dirty="0"/>
                      <a:t>программные направления
</a:t>
                    </a:r>
                    <a:r>
                      <a:rPr lang="ru-RU" sz="1400" baseline="0" dirty="0" smtClean="0"/>
                      <a:t>38 973,7 тыс. руб. - 95,22%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400" baseline="0" dirty="0"/>
                      <a:t>непрограммные направления
</a:t>
                    </a:r>
                    <a:r>
                      <a:rPr lang="ru-RU" sz="1400" baseline="0" dirty="0" smtClean="0"/>
                      <a:t>1955,1 тыс. руб. - 4,78%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chemeClr val="bg1"/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направления</c:v>
                </c:pt>
                <c:pt idx="1">
                  <c:v>непрограммные направления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38973.699999999997</c:v>
                </c:pt>
                <c:pt idx="1">
                  <c:v>1955.1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0.16705</cdr:x>
      <cdr:y>0.745</cdr:y>
    </cdr:from>
    <cdr:to>
      <cdr:x>0.21531</cdr:x>
      <cdr:y>0.80344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46448" y="3672408"/>
          <a:ext cx="360090" cy="288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0.35856</cdr:x>
      <cdr:y>0.07304</cdr:y>
    </cdr:from>
    <cdr:to>
      <cdr:x>0.48552</cdr:x>
      <cdr:y>0.1899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675355" y="360040"/>
          <a:ext cx="947357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0.14941</cdr:x>
      <cdr:y>0.30676</cdr:y>
    </cdr:from>
    <cdr:to>
      <cdr:x>0.29417</cdr:x>
      <cdr:y>0.33598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1114808" y="1512168"/>
          <a:ext cx="1080120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0.1983</cdr:x>
      <cdr:y>0.09459</cdr:y>
    </cdr:from>
    <cdr:to>
      <cdr:x>0.2759</cdr:x>
      <cdr:y>0.30859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656184" y="504056"/>
          <a:ext cx="648050" cy="11403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0.00862</cdr:x>
      <cdr:y>0.29508</cdr:y>
    </cdr:from>
    <cdr:to>
      <cdr:x>0.11208</cdr:x>
      <cdr:y>0.78156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72008" y="1572404"/>
          <a:ext cx="864096" cy="25922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0.11208</cdr:x>
      <cdr:y>0.29508</cdr:y>
    </cdr:from>
    <cdr:to>
      <cdr:x>0.15519</cdr:x>
      <cdr:y>0.30859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936104" y="1572404"/>
          <a:ext cx="360040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0.41385</cdr:x>
      <cdr:y>0.05184</cdr:y>
    </cdr:from>
    <cdr:to>
      <cdr:x>0.80183</cdr:x>
      <cdr:y>0.214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>
          <a:off x="3456384" y="276260"/>
          <a:ext cx="324036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0.61463</cdr:x>
      <cdr:y>0.5</cdr:y>
    </cdr:from>
    <cdr:to>
      <cdr:x>0.73756</cdr:x>
      <cdr:y>0.61111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4320480" y="1944216"/>
          <a:ext cx="864096" cy="43204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96,51 %</a:t>
          </a:r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0.85909</cdr:x>
      <cdr:y>0.33732</cdr:y>
    </cdr:from>
    <cdr:to>
      <cdr:x>0.91667</cdr:x>
      <cdr:y>0.72282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804756" y="1512168"/>
          <a:ext cx="456077" cy="17281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332656"/>
            <a:ext cx="4752528" cy="122413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1" algn="ctr"/>
            <a:r>
              <a:rPr lang="ru-RU" sz="4000" i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endParaRPr lang="ru-RU" sz="4000" i="1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95736" y="1844824"/>
            <a:ext cx="6624736" cy="417646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«ОБ ИСПОЛНЕНИИ БЮДЖЕТА УСТЬ-НИЦИНСКОГО СЕЛЬСКОГО ПОСЕЛЕНИЯ ЗА 2017 ГОД»</a:t>
            </a: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к</a:t>
            </a:r>
            <a:r>
              <a:rPr lang="ru-RU" sz="2000" dirty="0" smtClean="0">
                <a:solidFill>
                  <a:srgbClr val="7030A0"/>
                </a:solidFill>
              </a:rPr>
              <a:t> решению</a:t>
            </a:r>
          </a:p>
          <a:p>
            <a:pPr lvl="8" algn="ctr"/>
            <a:r>
              <a:rPr lang="ru-RU" sz="2000" dirty="0" smtClean="0">
                <a:solidFill>
                  <a:srgbClr val="7030A0"/>
                </a:solidFill>
              </a:rPr>
              <a:t>Думы </a:t>
            </a:r>
            <a:r>
              <a:rPr lang="ru-RU" sz="2000" dirty="0" err="1" smtClean="0">
                <a:solidFill>
                  <a:srgbClr val="7030A0"/>
                </a:solidFill>
              </a:rPr>
              <a:t>Усть-Ницинского</a:t>
            </a:r>
            <a:endParaRPr lang="ru-RU" sz="2000" dirty="0" smtClean="0">
              <a:solidFill>
                <a:srgbClr val="7030A0"/>
              </a:solidFill>
            </a:endParaRP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с</a:t>
            </a:r>
            <a:r>
              <a:rPr lang="ru-RU" sz="2000" dirty="0" smtClean="0">
                <a:solidFill>
                  <a:srgbClr val="7030A0"/>
                </a:solidFill>
              </a:rPr>
              <a:t>ельского поселения </a:t>
            </a: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о</a:t>
            </a:r>
            <a:r>
              <a:rPr lang="ru-RU" sz="2000" dirty="0" smtClean="0">
                <a:solidFill>
                  <a:srgbClr val="7030A0"/>
                </a:solidFill>
              </a:rPr>
              <a:t>т    мая 2018 г. № 0000</a:t>
            </a:r>
          </a:p>
          <a:p>
            <a:pPr lvl="8" algn="ctr"/>
            <a:endParaRPr lang="ru-RU" sz="20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</p:txBody>
      </p:sp>
      <p:pic>
        <p:nvPicPr>
          <p:cNvPr id="1026" name="Picture 2" descr="C:\Users\76\Desktop\Бюджет\ОТКРЫТОСТЬ БЮДЖЕТНЫХ ДАННЫХ\ПРЕЗЕНТАЦИЯ\картинки\063f9eb698ee191291396b9fba0896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016"/>
            <a:ext cx="9144000" cy="7002016"/>
          </a:xfrm>
          <a:prstGeom prst="rect">
            <a:avLst/>
          </a:prstGeom>
          <a:solidFill>
            <a:srgbClr val="FFFF00"/>
          </a:solidFill>
          <a:ex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584176" cy="260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35897" y="364088"/>
            <a:ext cx="489654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endParaRPr lang="ru-RU" sz="3600" b="1" i="1" dirty="0">
              <a:solidFill>
                <a:srgbClr val="C00000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182243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«ОБ ИСПОЛНЕНИИ БЮДЖЕТА УСТЬ-НИЦИНСКОГО СЕЛЬСКОГО ПОСЕЛЕНИЯ                ЗА 2017 ГОД»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4836120"/>
            <a:ext cx="27363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bg1"/>
                </a:solidFill>
              </a:rPr>
              <a:t>К решению Думы </a:t>
            </a:r>
            <a:r>
              <a:rPr lang="ru-RU" sz="2000" i="1" dirty="0" err="1" smtClean="0">
                <a:solidFill>
                  <a:schemeClr val="bg1"/>
                </a:solidFill>
              </a:rPr>
              <a:t>Усть-Ницинского</a:t>
            </a:r>
            <a:r>
              <a:rPr lang="ru-RU" sz="2000" i="1" dirty="0" smtClean="0">
                <a:solidFill>
                  <a:schemeClr val="bg1"/>
                </a:solidFill>
              </a:rPr>
              <a:t> сельского поселения от </a:t>
            </a:r>
            <a:r>
              <a:rPr lang="ru-RU" sz="2000" i="1" dirty="0" smtClean="0">
                <a:solidFill>
                  <a:schemeClr val="bg1"/>
                </a:solidFill>
              </a:rPr>
              <a:t>22 мая </a:t>
            </a:r>
            <a:r>
              <a:rPr lang="ru-RU" sz="2000" i="1" dirty="0" smtClean="0">
                <a:solidFill>
                  <a:schemeClr val="bg1"/>
                </a:solidFill>
              </a:rPr>
              <a:t>2018 года № </a:t>
            </a:r>
            <a:r>
              <a:rPr lang="ru-RU" sz="2000" i="1" dirty="0" smtClean="0">
                <a:solidFill>
                  <a:schemeClr val="bg1"/>
                </a:solidFill>
              </a:rPr>
              <a:t>46-НПА</a:t>
            </a:r>
            <a:endParaRPr lang="ru-RU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51850008"/>
              </p:ext>
            </p:extLst>
          </p:nvPr>
        </p:nvGraphicFramePr>
        <p:xfrm>
          <a:off x="251520" y="1628800"/>
          <a:ext cx="864096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вал 3"/>
          <p:cNvSpPr/>
          <p:nvPr/>
        </p:nvSpPr>
        <p:spPr>
          <a:xfrm>
            <a:off x="251520" y="200492"/>
            <a:ext cx="8568952" cy="122413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ПЛАНОВЫЕ И ФАКТИЧЕСКИЕ ПОКАЗАТЕЛИ БЕЗВОЗМЕЗДНЫХ ПОСТУПЛЕНИЙ                                        В 2017 ГОДУ, ТЫС. РУБЛЕЙ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695788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118176" cy="1143000"/>
          </a:xfrm>
        </p:spPr>
        <p:txBody>
          <a:bodyPr/>
          <a:lstStyle/>
          <a:p>
            <a:pPr algn="ctr"/>
            <a:endParaRPr lang="ru-RU" sz="1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1070727"/>
              </p:ext>
            </p:extLst>
          </p:nvPr>
        </p:nvGraphicFramePr>
        <p:xfrm>
          <a:off x="683568" y="1340768"/>
          <a:ext cx="79928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65779"/>
            <a:ext cx="8208912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РАСХОДЫ БЮДЖЕТА УСТЬ-НИЦИНСКОГО СЕЛЬСКОГО ПОСЕЛЕНИЯ ЗА 2017 ГОД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524" y="5552900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Расходы бюджета при уточненном плане 42406,8 тыс. рублей исполнены в объеме 40928,8 тыс. рублей или 96,51 % от годовых значений.  </a:t>
            </a:r>
            <a:r>
              <a:rPr lang="ru-RU" sz="1600" dirty="0"/>
              <a:t>Не израсходованы средства </a:t>
            </a:r>
            <a:r>
              <a:rPr lang="ru-RU" sz="1600" dirty="0" smtClean="0"/>
              <a:t>в сумме 1478 тыс. рублей из-за </a:t>
            </a:r>
            <a:r>
              <a:rPr lang="ru-RU" sz="1600" dirty="0"/>
              <a:t>недостаточности  денежных средств, по причине предоставления муниципальной гарантии.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85048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192688" cy="1152128"/>
          </a:xfrm>
        </p:spPr>
        <p:txBody>
          <a:bodyPr/>
          <a:lstStyle/>
          <a:p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46434902"/>
              </p:ext>
            </p:extLst>
          </p:nvPr>
        </p:nvGraphicFramePr>
        <p:xfrm>
          <a:off x="107506" y="1196749"/>
          <a:ext cx="9000998" cy="5610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921"/>
                <a:gridCol w="2329445"/>
                <a:gridCol w="1512168"/>
                <a:gridCol w="1368152"/>
                <a:gridCol w="1429126"/>
                <a:gridCol w="1379186"/>
              </a:tblGrid>
              <a:tr h="80873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Уточненное годовое назначение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год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Процент исполнения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Отклонения +, -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Общегосударственные вопросы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9100,7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8995,5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98,84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-105,2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оборона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197,0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197,0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285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0300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420,9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420,9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0400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экономика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4542,9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4473,8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98,48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- 69,1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0500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Жилищно-коммунальное хозяйство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8166,9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8166,6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- 0,3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5337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0700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Образование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0800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Культура, кинематография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19 770,4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18 467,0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93,41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- 1303,4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Социальная политика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Физическая культура и спорт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186,0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186,0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6711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42 406,8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40 928,8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96,51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-1 478,0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574492" y="116632"/>
            <a:ext cx="8317987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ВЫПОЛНЕНИЕ РАСХОДНОЙ ЧАСТИ БЮДЖЕТА УСТЬ-НИЦИНСКОГО СЕЛЬСКОГО ПОСЕЛЕНИЯ                             ЗА 2017 ГОД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64253481"/>
              </p:ext>
            </p:extLst>
          </p:nvPr>
        </p:nvGraphicFramePr>
        <p:xfrm>
          <a:off x="647564" y="1844824"/>
          <a:ext cx="81009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88640"/>
            <a:ext cx="8280920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РАСХОДНОЙ ЧАСТИ БЮДЖЕТА УСТЬ-НИЦИНСКОГО СЕЛЬСКОГО ПОСЕЛЕНИЯ В 2017 ГОДУ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44624"/>
            <a:ext cx="4496287" cy="1143000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50653457"/>
              </p:ext>
            </p:extLst>
          </p:nvPr>
        </p:nvGraphicFramePr>
        <p:xfrm>
          <a:off x="288132" y="1412776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179512" y="124292"/>
            <a:ext cx="8784976" cy="113042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ПЛАНОВЫЕ И ФАКТИЧЕСКИЕ ПОКАЗАТЕЛИ РАСХОДНОЙ ЧАСТИ БЮДЖЕТА                                                 В 2017 ГОДУ , ТЫС. РУБЛЕЙ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92232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59086592"/>
              </p:ext>
            </p:extLst>
          </p:nvPr>
        </p:nvGraphicFramePr>
        <p:xfrm>
          <a:off x="3563888" y="2708920"/>
          <a:ext cx="55446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88640"/>
            <a:ext cx="8424936" cy="12241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РАСХОДЫ БЮДЖЕТА УСТЬ-НИЦИНСКОГО СЕЛЬСКОГО ПОСЕЛЕНИЯ НА РЕАЛИЗАЦИЮ МУНИЦИПАЛЬНОЙ ПРОГРАММЫ В 2017 ГОДУ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3528" y="1556792"/>
            <a:ext cx="8568952" cy="79208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«Социально-экономическое развитие </a:t>
            </a:r>
            <a:r>
              <a:rPr lang="ru-RU" dirty="0" err="1" smtClean="0"/>
              <a:t>Усть-Ницинского</a:t>
            </a:r>
            <a:r>
              <a:rPr lang="ru-RU" dirty="0" smtClean="0"/>
              <a:t> сельского поселения на 2014 – 2020 годы»</a:t>
            </a:r>
            <a:endParaRPr lang="ru-RU" dirty="0"/>
          </a:p>
        </p:txBody>
      </p:sp>
      <p:pic>
        <p:nvPicPr>
          <p:cNvPr id="3" name="Picture 2" descr="http://www.images.sova72.ru/images/objects/240172/240172_98K4g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9080"/>
            <a:ext cx="3563888" cy="267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mw2.google.com/mw-panoramio/photos/medium/1236328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3563888" cy="178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135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6408"/>
            <a:ext cx="6512511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89767876"/>
              </p:ext>
            </p:extLst>
          </p:nvPr>
        </p:nvGraphicFramePr>
        <p:xfrm>
          <a:off x="251520" y="1484784"/>
          <a:ext cx="8568951" cy="242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ПЛАН,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ФАКТ,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42406,8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41727,9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1548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расходы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42406,8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40928,8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8263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Дефицит (-)                     Профицит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(+)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+ 799,1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509896" y="193636"/>
            <a:ext cx="8136904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ИТОГИ ИСПОЛНЕНИЯ БЮДЖЕТА УСТЬ- НИЦИНСКОГО СЕЛЬСКОГО ПОСЕЛЕНИЯ                            В 2017 ГОДУ</a:t>
            </a:r>
            <a:endParaRPr lang="ru-RU" b="1" i="1" dirty="0"/>
          </a:p>
        </p:txBody>
      </p:sp>
      <p:pic>
        <p:nvPicPr>
          <p:cNvPr id="1028" name="Picture 4" descr="https://news.sarbc.ru/images/orig/2015/08/img_AkQvI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77072"/>
            <a:ext cx="4896544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749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17670358"/>
              </p:ext>
            </p:extLst>
          </p:nvPr>
        </p:nvGraphicFramePr>
        <p:xfrm>
          <a:off x="251519" y="2276872"/>
          <a:ext cx="8712968" cy="3888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2791"/>
                <a:gridCol w="1329698"/>
                <a:gridCol w="1296144"/>
                <a:gridCol w="1333929"/>
                <a:gridCol w="1690406"/>
              </a:tblGrid>
              <a:tr h="2592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  На какие цели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rgbClr val="7030A0"/>
                          </a:solidFill>
                          <a:effectLst/>
                        </a:rPr>
                        <a:t>Сальдо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01.01.2017г.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Поступило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Погашение, основного долга списание ,перенос долговых обязательств по  исполнительным документам  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Сальдо  на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01.01.2018г.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55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2017г. ГУП СО «Управление снабжения и сбыта»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2 490 540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2 457 671,96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32 868,04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40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                   ИТОГО:</a:t>
                      </a:r>
                      <a:endParaRPr lang="ru-RU" sz="14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2 490 540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2 457 671,96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32 868,04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251520" y="332656"/>
            <a:ext cx="8640960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РАЗМЕР И СТРУКТУРА МУНИЦИПАЛЬНОГО ДОЛГА УСТЬ-НИЦИНСКОГО СЕЛЬСКОГО ПОСЕЛЕНИЯ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727400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188640"/>
            <a:ext cx="295232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716016" y="3068959"/>
            <a:ext cx="4104456" cy="345948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Администрация </a:t>
            </a:r>
            <a:r>
              <a:rPr lang="ru-RU" sz="2000" i="1" dirty="0" err="1" smtClean="0"/>
              <a:t>Усть-Ницинского</a:t>
            </a:r>
            <a:r>
              <a:rPr lang="ru-RU" sz="2000" i="1" dirty="0" smtClean="0"/>
              <a:t> сельского поселения</a:t>
            </a:r>
          </a:p>
          <a:p>
            <a:pPr algn="ctr"/>
            <a:r>
              <a:rPr lang="ru-RU" sz="2000" i="1" dirty="0" smtClean="0"/>
              <a:t>623943, Свердловская область, </a:t>
            </a:r>
            <a:r>
              <a:rPr lang="ru-RU" sz="2000" i="1" dirty="0" err="1" smtClean="0"/>
              <a:t>Слободо</a:t>
            </a:r>
            <a:r>
              <a:rPr lang="ru-RU" sz="2000" i="1" dirty="0" smtClean="0"/>
              <a:t>-Туринский район, с. </a:t>
            </a:r>
            <a:r>
              <a:rPr lang="ru-RU" sz="2000" i="1" dirty="0" err="1" smtClean="0"/>
              <a:t>Усть-Ницинское</a:t>
            </a:r>
            <a:r>
              <a:rPr lang="ru-RU" sz="2000" i="1" dirty="0" smtClean="0"/>
              <a:t>, ул. </a:t>
            </a:r>
            <a:r>
              <a:rPr lang="ru-RU" sz="2000" i="1" dirty="0" err="1" smtClean="0"/>
              <a:t>Шанаурина</a:t>
            </a:r>
            <a:r>
              <a:rPr lang="ru-RU" sz="2000" i="1" dirty="0" smtClean="0"/>
              <a:t>, 34</a:t>
            </a:r>
          </a:p>
          <a:p>
            <a:pPr algn="ctr"/>
            <a:r>
              <a:rPr lang="ru-RU" sz="2000" i="1" dirty="0"/>
              <a:t>т</a:t>
            </a:r>
            <a:r>
              <a:rPr lang="ru-RU" sz="2000" i="1" dirty="0" smtClean="0"/>
              <a:t>ел. (343)6127845,          (343)6127843</a:t>
            </a:r>
          </a:p>
          <a:p>
            <a:pPr algn="ctr"/>
            <a:r>
              <a:rPr lang="en-US" sz="2000" i="1" u="sng" dirty="0" smtClean="0">
                <a:solidFill>
                  <a:srgbClr val="0070C0"/>
                </a:solidFill>
              </a:rPr>
              <a:t>E-mail</a:t>
            </a:r>
            <a:r>
              <a:rPr lang="ru-RU" sz="2000" i="1" u="sng" dirty="0" smtClean="0">
                <a:solidFill>
                  <a:srgbClr val="0070C0"/>
                </a:solidFill>
              </a:rPr>
              <a:t>:</a:t>
            </a:r>
            <a:r>
              <a:rPr lang="en-US" sz="2000" i="1" u="sng" dirty="0" smtClean="0">
                <a:solidFill>
                  <a:srgbClr val="0070C0"/>
                </a:solidFill>
              </a:rPr>
              <a:t>ustniza@yandex.ru</a:t>
            </a:r>
            <a:endParaRPr lang="ru-RU" sz="2000" i="1" u="sng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76\Desktop\62jfpo-m4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2376264"/>
            <a:ext cx="4248472" cy="223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76\Desktop\DSC062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392488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dn.esoft.digital/1024768/photos/5901b2f703b7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0"/>
            <a:ext cx="424847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photos.wikimapia.org/p/00/05/11/22/61_bi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4611612"/>
            <a:ext cx="4248472" cy="198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224136"/>
          </a:xfrm>
          <a:solidFill>
            <a:srgbClr val="FFFF00"/>
          </a:solidFill>
        </p:spPr>
        <p:txBody>
          <a:bodyPr/>
          <a:lstStyle/>
          <a:p>
            <a:pPr lvl="1" algn="ctr"/>
            <a:r>
              <a:rPr lang="ru-RU" sz="2000" b="1" i="1" dirty="0" smtClean="0">
                <a:solidFill>
                  <a:srgbClr val="FF0000"/>
                </a:solidFill>
              </a:rPr>
              <a:t>О ВНЕСЕНИИ ИЗМЕНЕНИЙ В РЕШЕНИЕ ДУМЫ УСТЬ-НИЦИНСКОГО СЕЛЬСКОГО ПОСЕЛЕНИЯ                                  ОТ 30.12.2016 № 246  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772816"/>
            <a:ext cx="8136904" cy="468052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В  течение 2017 года вносились изменения 7 раз </a:t>
            </a:r>
          </a:p>
          <a:p>
            <a:pPr algn="ctr"/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2556148"/>
            <a:ext cx="7056784" cy="33123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Решения Думы </a:t>
            </a:r>
            <a:r>
              <a:rPr lang="ru-RU" sz="2000" dirty="0" err="1" smtClean="0"/>
              <a:t>Усть-Ницинского</a:t>
            </a:r>
            <a:r>
              <a:rPr lang="ru-RU" sz="2000" dirty="0" smtClean="0"/>
              <a:t> сельского поселения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30.03.2017  № 246-1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25.05.2017 № 246-2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19.06.2017 № 246-3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12.10.2017 № 246-4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14.11.2017 № 246-5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14.12.2017 № 246-6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26.12.2017 № 246-7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0720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936104"/>
          </a:xfrm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ЫЕ ПОКАЗАТЕЛИ СОЦИАЛЬНО-ЭКОНОМИЧЕСКОГО РАЗВИТИЯ УСТЬ-НИЦИНСКОГО СЕЛЬСКОГО </a:t>
            </a:r>
            <a:r>
              <a:rPr lang="ru-RU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ПОСЕЛЕНИЯИнф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52588053"/>
              </p:ext>
            </p:extLst>
          </p:nvPr>
        </p:nvGraphicFramePr>
        <p:xfrm>
          <a:off x="251520" y="1628798"/>
          <a:ext cx="8640960" cy="463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245"/>
                <a:gridCol w="1262371"/>
                <a:gridCol w="1490501"/>
                <a:gridCol w="1605843"/>
              </a:tblGrid>
              <a:tr h="7153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Ед. </a:t>
                      </a:r>
                      <a:r>
                        <a:rPr lang="ru-RU" dirty="0" err="1" smtClean="0"/>
                        <a:t>измер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постоянного населения МО (на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начало года)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3038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2979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в трудоспособном возрасте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1571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1531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Среднедушевые денежные доходы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(в месяц)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руб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/чел.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6970,80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7338,77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2282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розничной торговли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88,40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90,40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общественного питания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12,30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12,60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07504" y="44624"/>
            <a:ext cx="8928991" cy="13681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ИНФОРМАЦИЯ ПО ОСНОВНЫМ ПОКАЗАТЕЛЯМ СОЦИАЛЬНО-ЭКОНОМИЧЕСКОГО РАЗВИТИЯ УСТЬ-НИЦИНСКОГО СЕЛЬСКОГО ПОСЕЛЕНИЯ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8792" cy="936103"/>
          </a:xfrm>
        </p:spPr>
        <p:txBody>
          <a:bodyPr/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</a:rPr>
              <a:t>ПОСТУПЛЕНИЕ ДОХОДОВ В БЮДЖЕТ УСТЬ-НИЦИНСКОГО СЕЛЬСКОГО ПОСЕЛЕНИЯ  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 smtClean="0">
                <a:solidFill>
                  <a:srgbClr val="FF0000"/>
                </a:solidFill>
              </a:rPr>
              <a:t>                     В 2017 ГОДУ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013589"/>
              </p:ext>
            </p:extLst>
          </p:nvPr>
        </p:nvGraphicFramePr>
        <p:xfrm>
          <a:off x="899592" y="1700808"/>
          <a:ext cx="7832799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3" y="5445224"/>
            <a:ext cx="7970183" cy="1275422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За 2017 год в бюджет </a:t>
            </a:r>
            <a:r>
              <a:rPr lang="ru-RU" sz="1600" b="1" dirty="0" err="1" smtClean="0"/>
              <a:t>Усть-Ницинского</a:t>
            </a:r>
            <a:r>
              <a:rPr lang="ru-RU" sz="1600" b="1" dirty="0" smtClean="0"/>
              <a:t> сельского поселения доходов поступило 41 727,9 тыс. рублей при плане 42406,8 тыс. рублей. План выполнен на 98,4 %, в том числе по налоговым и неналоговым доходам 105,7 %.</a:t>
            </a:r>
            <a:endParaRPr lang="ru-RU" sz="1600" b="1" dirty="0"/>
          </a:p>
        </p:txBody>
      </p:sp>
      <p:pic>
        <p:nvPicPr>
          <p:cNvPr id="6" name="Picture 3" descr="C:\Users\76\Desktop\1704410_kartinki-meshok-s-dengami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1628800"/>
            <a:ext cx="271359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395536" y="188640"/>
            <a:ext cx="8496944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ПОСТУПЛЕНИЕ ДОХОДОВ В БЮДЖЕТ УСТЬ-НИЦИНСКОГО СЕЛЬСКОГО ПОСЕЛЕНИЯ                           ЗА 2017 ГОД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1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998984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89904468"/>
              </p:ext>
            </p:extLst>
          </p:nvPr>
        </p:nvGraphicFramePr>
        <p:xfrm>
          <a:off x="107504" y="1556792"/>
          <a:ext cx="8928993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944216"/>
                <a:gridCol w="1512168"/>
                <a:gridCol w="1512169"/>
              </a:tblGrid>
              <a:tr h="58625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/>
                </a:tc>
              </a:tr>
              <a:tr h="586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Налоговые и неналоговые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доходы, в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</a:rPr>
                        <a:t>т.ч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.: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5903,0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6241,9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105,7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485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доходы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252,0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261,9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103,9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1586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Акцизы на нефтепродукты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3312,0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3366,4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101,6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82765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Налог, взимаемый с налогоплательщиков, применяющих упрощенную систему налогообложения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171,0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165,6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96,8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485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имущество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832,0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861,9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103,6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54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Земельный налог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1237,0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1487,9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120,3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82765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83,0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89,5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107,8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031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Штрафы,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санкции, возмещение ущерба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16,0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54,3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4855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07504" y="116632"/>
            <a:ext cx="8928992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НАЛОГОВЫЕ И НЕНАЛОГОВЫЕ ДОХОДЫ БЮДЖЕТА УСТЬ-НИЦИНСКОГО СЕЛЬСКОГО ПОСЕЛЕНИЯ                                        ЗА 2017 ГОД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67955746"/>
              </p:ext>
            </p:extLst>
          </p:nvPr>
        </p:nvGraphicFramePr>
        <p:xfrm>
          <a:off x="936912" y="1700808"/>
          <a:ext cx="7461448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/>
          <p:cNvSpPr/>
          <p:nvPr/>
        </p:nvSpPr>
        <p:spPr>
          <a:xfrm>
            <a:off x="478797" y="116632"/>
            <a:ext cx="8280920" cy="13464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НАЛОГОВЫХ И НЕНАЛОГОВЫХ ДОХОДОВ БЮДЖЕТА УСТЬ-НИЦИНСКОГО СЕЛЬСКОГО ПОСЕЛЕНИЯ В 2017 ГОДУ</a:t>
            </a:r>
            <a:endParaRPr lang="ru-RU" b="1" i="1" dirty="0">
              <a:solidFill>
                <a:schemeClr val="bg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4619257" y="2204864"/>
            <a:ext cx="96759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5792431" cy="1143000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15162268"/>
              </p:ext>
            </p:extLst>
          </p:nvPr>
        </p:nvGraphicFramePr>
        <p:xfrm>
          <a:off x="251520" y="1556792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/>
          <p:cNvSpPr/>
          <p:nvPr/>
        </p:nvSpPr>
        <p:spPr>
          <a:xfrm>
            <a:off x="539552" y="188640"/>
            <a:ext cx="8280920" cy="1008112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ПЛАНОВЫЕ И ФАКТИЧЕСКИЕ ПОКАЗАТЕЛИ НАЛОГОВЫХ И НЕНАЛОГОВЫХ ДОХОДОВ                                     В 2017 ГОДУ, тыс.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26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40146715"/>
              </p:ext>
            </p:extLst>
          </p:nvPr>
        </p:nvGraphicFramePr>
        <p:xfrm>
          <a:off x="179512" y="1773238"/>
          <a:ext cx="8856983" cy="4680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1872208"/>
                <a:gridCol w="1709081"/>
                <a:gridCol w="1603286"/>
              </a:tblGrid>
              <a:tr h="1069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доходы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план,                      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исполнение,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03251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Дотации на выравнивание уровня бюджетной обеспеченности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27 750,0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27 750,0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2033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Субсидия на поддержку отрасли культуры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150,4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150,4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93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197,1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197,1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93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Прочие межбюджетные трансферты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8 406,3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7 388,5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87,9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93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36 503,8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35 486,0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97,2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323528" y="188640"/>
            <a:ext cx="8496944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БЕЗВОЗМЕЗДНЫЕ ПОСТУПЛЕНИЯ  БЮДЖЕТА УСТЬ-НИЦИНСКОГО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 2017 ГОДУ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89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29801861"/>
              </p:ext>
            </p:extLst>
          </p:nvPr>
        </p:nvGraphicFramePr>
        <p:xfrm>
          <a:off x="683569" y="1208524"/>
          <a:ext cx="8280920" cy="5328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16632"/>
            <a:ext cx="8424936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БЕЗВОЗМЕЗДНЫХ ПОСТУПЛЕНИЙ БЮДЖЕТА УСТЬ-НИЦИНСКОГО СЕЛЬСКОГО ПОСЕЛЕНИЯ В 2017 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75305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2730</TotalTime>
  <Words>870</Words>
  <Application>Microsoft Office PowerPoint</Application>
  <PresentationFormat>Экран (4:3)</PresentationFormat>
  <Paragraphs>252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БЮДЖЕТ ДЛЯ ГРАЖДАН</vt:lpstr>
      <vt:lpstr>О ВНЕСЕНИИ ИЗМЕНЕНИЙ В РЕШЕНИЕ ДУМЫ УСТЬ-НИЦИНСКОГО СЕЛЬСКОГО ПОСЕЛЕНИЯ                                  ОТ 30.12.2016 № 246  </vt:lpstr>
      <vt:lpstr>ЫЕ ПОКАЗАТЕЛИ СОЦИАЛЬНО-ЭКОНОМИЧЕСКОГО РАЗВИТИЯ УСТЬ-НИЦИНСКОГО СЕЛЬСКОГО ПОСЕЛЕНИЯИнф</vt:lpstr>
      <vt:lpstr>ПОСТУПЛЕНИЕ ДОХОДОВ В БЮДЖЕТ УСТЬ-НИЦИНСКОГО СЕЛЬСКОГО ПОСЕЛЕНИЯ                        В 2017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76</cp:lastModifiedBy>
  <cp:revision>264</cp:revision>
  <cp:lastPrinted>2018-04-25T09:43:32Z</cp:lastPrinted>
  <dcterms:created xsi:type="dcterms:W3CDTF">2018-02-07T06:08:12Z</dcterms:created>
  <dcterms:modified xsi:type="dcterms:W3CDTF">2018-07-06T05:29:47Z</dcterms:modified>
</cp:coreProperties>
</file>