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80" r:id="rId12"/>
    <p:sldId id="28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80"/>
            <p14:sldId id="281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80" d="100"/>
          <a:sy n="80" d="100"/>
        </p:scale>
        <p:origin x="-1378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9" y="-317326"/>
            <a:ext cx="9311701" cy="7173416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latin typeface="Arial Black" panose="020B0A04020102020204" pitchFamily="34" charset="0"/>
              </a:rPr>
              <a:t>ОТ 26 ДЕКАБРЯ 2017 № 28</a:t>
            </a:r>
            <a:endParaRPr lang="ru-RU" sz="2800" b="1" i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ПОСЕЛЕНИЯ НА 2018 ГОД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820027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138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2019 И 2020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830385"/>
              </p:ext>
            </p:extLst>
          </p:nvPr>
        </p:nvGraphicFramePr>
        <p:xfrm>
          <a:off x="0" y="476670"/>
          <a:ext cx="9143999" cy="6639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31925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6846,9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6237,9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5994,0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6260,0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6362,0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260,1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259,6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322,0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81982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4382,9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3366,4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3251,0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3251,0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3251,0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71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Налог, взимаемый с налогоплательщиков, применяющих упрощенную систему налогообложения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207,4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242,0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256,0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270,0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845,3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861,3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908,0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944,0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1051,6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1487,5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1213,0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1372,0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1473,0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621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74,7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86,6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96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Доходы, полученные в виде арендной платы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Штрафы,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санкции, возмещение ущерба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Дебиторская задолженность прошлых лет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75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38568,5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35486,0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44506,0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37787,5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37694,3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96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45415,4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41723,9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50500,0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44047,5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44056,3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9361" y="260648"/>
            <a:ext cx="8064896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СТРУКТУРА БЕЗВОЗМЕЗДНЫХ ПОСТУПЛЕНИЙ В БЮДЖЕТ УСТЬ-НИЦИНСКОГО СЕЛЬСКОГО ПОСЕЛЕНИЯ НА 2018 ГОД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556792"/>
            <a:ext cx="7714949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ОБЩИЙ ОБЪЕМ БЕЗВОЗМЕЗДНЫХ ПОСТУПЛЕНИЙ –                            44 506,0 ТЫС. РУБ.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50405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937" y="3059410"/>
            <a:ext cx="2376264" cy="12336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ДОТАЦИИ -               37 851,0 ТЫС. РУБ.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71688" y="3059410"/>
            <a:ext cx="2324447" cy="12336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СУБВЕНЦИИ -   234,0 ТЫС. РУБ.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3059410"/>
            <a:ext cx="2520280" cy="12336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ИНЫЕ МЕЖБЮДЖЕТНЫЕ ТРАНСФЕРТЫ -                         6 421,0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расходы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9 586,7 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224,3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985,0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5 081,0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8 463,0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50 500,0 тыс. руб.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25 943,0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4084103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194,0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9552" y="116632"/>
            <a:ext cx="8136904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ОСНОВНЫЕ НАПРАВЛЕНИЯ РАСХОДОВ БЮДЖЕТА УСТЬ-НИЦИНСКОГО СЕЛЬСКОГО ПОСЕЛЕНИЯ НА 2018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8928992" cy="6336704"/>
          </a:xfrm>
        </p:spPr>
        <p:txBody>
          <a:bodyPr/>
          <a:lstStyle/>
          <a:p>
            <a:pPr lvl="3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БЮДЖЕТ УСТЬ-НИЦИНСКОГО СЕЛЬСКОГО ПОСЕЛЕНИЯ НА 2018 ГОД СФОРМИРОВАН В РАМКАХ ОДНОЙ МУНИЦИПАЛЬНОЙ ПРОГРАММЫ</a:t>
            </a:r>
            <a:endParaRPr lang="ru-RU" sz="20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2014 – 2020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dirty="0" smtClean="0"/>
              <a:t>1 851,6 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dirty="0" smtClean="0"/>
              <a:t>48 648,4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39544"/>
            <a:ext cx="4229596" cy="12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4013572" cy="30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комиссиаиаты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224,3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2018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1094" y="129816"/>
            <a:ext cx="8496944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РАСХОДЫ БЮДЖЕТА НА 2018 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20117" y="1196752"/>
            <a:ext cx="5040560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         985,0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2960346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952,0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86747" y="26369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2780928"/>
            <a:ext cx="2016224" cy="122413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Приобретение видеокамер             -33,0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843808" y="2636912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12" y="2389678"/>
            <a:ext cx="2013929" cy="17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4680521" cy="25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8" y="0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2018 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254352"/>
            <a:ext cx="21242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38353"/>
            <a:ext cx="2664296" cy="17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764704"/>
            <a:ext cx="1944216" cy="2664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и поддержка малого и среднего предпринимательства, в том числе в сфере АПК на территории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 -                     20,0 тыс.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1761" y="1009328"/>
            <a:ext cx="2376264" cy="19876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«Обеспечение безопасности жизнедеятельности населения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965,0 тыс. руб.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3924" y="764705"/>
            <a:ext cx="2374380" cy="15841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транспорта и дорожного хозяйства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   3987,0 тыс. руб.       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52320" y="764705"/>
            <a:ext cx="1584176" cy="36724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«Повышение эффективности и управления муниципальной собственности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поселения»-           109,0 тыс. руб.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11762" y="3068961"/>
            <a:ext cx="2376263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 118,0 тыс. руб.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789040"/>
            <a:ext cx="2088232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Субсидии на поддержку малого предпринимательства – 20,0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3" y="4329299"/>
            <a:ext cx="2376262" cy="11159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Государственная экспертиза  по обвалу пер. Южный с. </a:t>
            </a:r>
            <a:r>
              <a:rPr lang="ru-RU" sz="1400" dirty="0" err="1" smtClean="0"/>
              <a:t>Усть-Ницинское</a:t>
            </a:r>
            <a:r>
              <a:rPr lang="ru-RU" sz="1400" dirty="0" smtClean="0"/>
              <a:t> –                      847,0 тыс. руб.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900142"/>
            <a:ext cx="2413208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452320" y="4509120"/>
            <a:ext cx="1584176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Расширение границ населенных пунктов – 109,0 тыс. руб.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3924" y="2492896"/>
            <a:ext cx="2374380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паромной переправы –                 301,0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3356993"/>
            <a:ext cx="2448272" cy="504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Устройство светофорных объектов – 156,0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4009627"/>
            <a:ext cx="2448272" cy="8595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Установка </a:t>
            </a:r>
            <a:r>
              <a:rPr lang="ru-RU" sz="1400" dirty="0" err="1" smtClean="0"/>
              <a:t>металических</a:t>
            </a:r>
            <a:r>
              <a:rPr lang="ru-RU" sz="1400" dirty="0" smtClean="0"/>
              <a:t> ограждений возле </a:t>
            </a:r>
            <a:r>
              <a:rPr lang="ru-RU" sz="1400" dirty="0" err="1" smtClean="0"/>
              <a:t>Краснослободской</a:t>
            </a:r>
            <a:r>
              <a:rPr lang="ru-RU" sz="1400" dirty="0" smtClean="0"/>
              <a:t> СОШ – 72,6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96978" y="4988024"/>
            <a:ext cx="2411326" cy="9121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и ямочный ремонт автомобильных дорог общего пользования – 3 207,4 тыс.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116632"/>
            <a:ext cx="8568952" cy="11052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2018 ГОД ПО ЖИЛИЩНО-КОММУНАЛЬНОМУ ХОЗЯЙСТВУ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7" y="1402135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8 463,0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9096" y="2935795"/>
            <a:ext cx="4054872" cy="8898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1 125,0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084" y="4206490"/>
            <a:ext cx="1131751" cy="15267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крыши с. </a:t>
            </a:r>
            <a:r>
              <a:rPr lang="ru-RU" sz="1600" dirty="0" err="1" smtClean="0"/>
              <a:t>Краснослободское</a:t>
            </a:r>
            <a:r>
              <a:rPr lang="ru-RU" sz="1600" dirty="0" smtClean="0"/>
              <a:t>                    251,0 тыс. руб.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00425" y="3937788"/>
            <a:ext cx="1435571" cy="22995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Взносы за капитальный ремонт общего имущества в многоквартирных домах –              102,0 тыс. руб.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03649" y="3961761"/>
            <a:ext cx="1584176" cy="18435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подъезда, квартир муниципального имущества    772,0 тыс. </a:t>
            </a:r>
            <a:r>
              <a:rPr lang="ru-RU" sz="1600" dirty="0" err="1" smtClean="0"/>
              <a:t>руб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148063" y="2935796"/>
            <a:ext cx="3872805" cy="8898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505,0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52949" y="3937787"/>
            <a:ext cx="1388740" cy="159959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Бурение скважины, с. </a:t>
            </a:r>
            <a:r>
              <a:rPr lang="ru-RU" sz="1600" dirty="0" err="1" smtClean="0"/>
              <a:t>Усть-Ницинское</a:t>
            </a:r>
            <a:r>
              <a:rPr lang="ru-RU" sz="1600" dirty="0" smtClean="0"/>
              <a:t> – 90,0 тыс. руб.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28381" y="4257500"/>
            <a:ext cx="1512168" cy="17637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Работы по прокладке технической воды в с. </a:t>
            </a:r>
            <a:r>
              <a:rPr lang="ru-RU" sz="1600" dirty="0" err="1" smtClean="0"/>
              <a:t>Краснослободское</a:t>
            </a:r>
            <a:r>
              <a:rPr lang="ru-RU" sz="1600" dirty="0" smtClean="0"/>
              <a:t> 215,0 тыс. руб.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020570" y="3937787"/>
            <a:ext cx="1048841" cy="15074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теплотрассы – 200,0 тыс. руб.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250056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 flipV="1">
            <a:off x="467544" y="3717032"/>
            <a:ext cx="648072" cy="489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>
            <a:endCxn id="27" idx="0"/>
          </p:cNvCxnSpPr>
          <p:nvPr/>
        </p:nvCxnSpPr>
        <p:spPr>
          <a:xfrm flipH="1">
            <a:off x="2195737" y="3816549"/>
            <a:ext cx="27590" cy="145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/>
          <p:nvPr/>
        </p:nvCxnSpPr>
        <p:spPr>
          <a:xfrm>
            <a:off x="3491880" y="3717032"/>
            <a:ext cx="432048" cy="489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/>
          <p:nvPr/>
        </p:nvCxnSpPr>
        <p:spPr>
          <a:xfrm>
            <a:off x="7089004" y="3816549"/>
            <a:ext cx="0" cy="431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>
            <a:off x="8453709" y="3695311"/>
            <a:ext cx="294755" cy="242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H="1">
            <a:off x="5292080" y="3711385"/>
            <a:ext cx="382487" cy="250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39518" y="44624"/>
            <a:ext cx="3888432" cy="10081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–                      6 603,0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74232" y="48097"/>
            <a:ext cx="4608512" cy="10081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Другие вопросы в области жилищно-коммунального хозяйства – 230,0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507" y="1565388"/>
            <a:ext cx="2952328" cy="5040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Уличное освещение –                 2500,0 тыс. руб.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4507" y="2121642"/>
            <a:ext cx="2952328" cy="6686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Обслуживание уличного освещения –                                450,0 тыс. руб.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4507" y="2901800"/>
            <a:ext cx="2934326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Уборка мусора с территории населенных пунктов –                      350,0 тыс. руб.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556793"/>
            <a:ext cx="2736304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50,0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518617"/>
            <a:ext cx="2736304" cy="7663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-                118,0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6505" y="3758742"/>
            <a:ext cx="2952328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мусоровоза – 1 630,0 тыс. 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8847" y="4455114"/>
            <a:ext cx="2959986" cy="8934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тракторной тележки  2 ПТС и контейнеров для ТБО –                                          410,0 тыс. руб. 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6505" y="5517232"/>
            <a:ext cx="2934326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60,0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42345" y="3356992"/>
            <a:ext cx="2736304" cy="6480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38,0 тыс. руб.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5396" y="4113077"/>
            <a:ext cx="2758777" cy="6840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мероприятия по благоустройству –                         997,0тыс.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72200" y="1592797"/>
            <a:ext cx="2664296" cy="15481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</a:t>
            </a:r>
            <a:r>
              <a:rPr lang="ru-RU" sz="1400" dirty="0"/>
              <a:t>по строительству жилья для обеспечения жилыми помещениями граждан, нуждающихся в улучшении жилищных условий </a:t>
            </a:r>
            <a:r>
              <a:rPr lang="ru-RU" sz="1400" dirty="0" smtClean="0"/>
              <a:t> жилья - 230,0 тыс. руб.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403648" y="1086719"/>
            <a:ext cx="680086" cy="470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35896" y="908720"/>
            <a:ext cx="73833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63147" y="997719"/>
            <a:ext cx="0" cy="567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8438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4797152"/>
            <a:ext cx="3552417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555776" cy="17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2018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11,0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5736" y="1268760"/>
            <a:ext cx="5256584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11,0 тыс. руб.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52" y="2708920"/>
            <a:ext cx="4718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116632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356992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</a:t>
            </a:r>
            <a:r>
              <a:rPr lang="ru-RU" dirty="0" err="1" smtClean="0"/>
              <a:t>комунальное</a:t>
            </a:r>
            <a:r>
              <a:rPr lang="ru-RU" dirty="0" smtClean="0"/>
              <a:t>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" y="4941168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936104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78718"/>
            <a:ext cx="7920880" cy="9460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2018 ГОД ПО 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на территории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  -                                     25 943,0 тыс. руб.</a:t>
            </a:r>
            <a:endParaRPr lang="ru-RU" dirty="0"/>
          </a:p>
        </p:txBody>
      </p:sp>
      <p:pic>
        <p:nvPicPr>
          <p:cNvPr id="1027" name="Picture 3" descr="C:\Users\76\Desktop\ПРЕЗЕНТАЦИЯ\картинки\Дом культуры\9 мая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05114"/>
            <a:ext cx="4067944" cy="26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6\Desktop\ПРЕЗЕНТАЦИЯ\картинки\thumb_crop_200x150_cover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790628"/>
            <a:ext cx="2520281" cy="193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94843" y="2348880"/>
            <a:ext cx="1949365" cy="10801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крыши </a:t>
            </a:r>
            <a:r>
              <a:rPr lang="ru-RU" sz="1600" dirty="0" err="1" smtClean="0"/>
              <a:t>Краснослободскоого</a:t>
            </a:r>
            <a:r>
              <a:rPr lang="ru-RU" sz="1600" dirty="0" smtClean="0"/>
              <a:t> ДК) – 3 452,0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636910"/>
            <a:ext cx="2160240" cy="252028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</a:t>
            </a:r>
            <a:r>
              <a:rPr lang="ru-RU" sz="1600" dirty="0" smtClean="0"/>
              <a:t>беспечение деятельности культурно-досугового учреждения, проведение культурно-массовых мероприятий -                         19 642,0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492896"/>
            <a:ext cx="1800200" cy="201622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Организация библиотечного </a:t>
            </a:r>
            <a:r>
              <a:rPr lang="ru-RU" sz="1600" dirty="0" err="1" smtClean="0"/>
              <a:t>обслуживвания</a:t>
            </a:r>
            <a:r>
              <a:rPr lang="ru-RU" sz="1600" dirty="0" smtClean="0"/>
              <a:t> пользователей </a:t>
            </a:r>
            <a:r>
              <a:rPr lang="ru-RU" sz="1600" dirty="0" err="1" smtClean="0"/>
              <a:t>муниципральных</a:t>
            </a:r>
            <a:r>
              <a:rPr lang="ru-RU" sz="1600" dirty="0" smtClean="0"/>
              <a:t> библиотек – 2 849,0 тыс. руб.</a:t>
            </a:r>
            <a:endParaRPr lang="ru-RU" sz="1600" dirty="0"/>
          </a:p>
        </p:txBody>
      </p:sp>
      <p:cxnSp>
        <p:nvCxnSpPr>
          <p:cNvPr id="10" name="Прямая соединительная линия 9"/>
          <p:cNvCxnSpPr>
            <a:endCxn id="6" idx="0"/>
          </p:cNvCxnSpPr>
          <p:nvPr/>
        </p:nvCxnSpPr>
        <p:spPr>
          <a:xfrm>
            <a:off x="5292080" y="2060848"/>
            <a:ext cx="17744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90488" y="2060848"/>
            <a:ext cx="689224" cy="576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76\Desktop\thumb_h150_DSCN53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244827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1936"/>
            <a:ext cx="2627784" cy="18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2018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8 708,63 руб.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НА ТЕРРИТОРИИ УСТЬ-НИЦИНСКОГО СЕЛЬСКОГО ПОСЕЛЕНИЯ ФУНКЦИОНИРУЕТ:</a:t>
            </a:r>
            <a:endParaRPr lang="ru-RU" sz="20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библиотек,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9769"/>
            <a:ext cx="34918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ПРЕЗЕНТАЦИЯ\картинки\Дом культуры\работа с детьми в библиотек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2808312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9120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2018 ГОД НА СОЦИАЛЬНУЮ ПОЛИТИКУ -                                                                             12,0 ТЫС. РУБ.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628800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на территории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поселения»- 12,0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04368"/>
            <a:ext cx="3744416" cy="18682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12,0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04368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g_855444486796" descr="https://i.mycdn.me/image?id=855444486796&amp;t=52&amp;plc=WEB&amp;tkn=*n1nRlHln5bVBk_z9X3g9-m3GGS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72583"/>
            <a:ext cx="3096344" cy="206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 descr="https://i.mycdn.me/image?id=855444163212&amp;t=52&amp;plc=WEB&amp;tkn=*1pc3b1iH9e03Snbu5Zm_z9gWNz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4869160"/>
            <a:ext cx="2778275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g_855444166540" descr="https://i.mycdn.me/image?id=855444166540&amp;t=52&amp;plc=WEB&amp;tkn=*eZ4E1zGIamBYuBw8r0bfHRckUOQ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9"/>
            <a:ext cx="273630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Новая папка\imag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852936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786167" cy="5201566"/>
          </a:xfrm>
        </p:spPr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2018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сельского поселения» -          194,0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2448272" cy="165618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194,0 тыс. руб.</a:t>
            </a:r>
            <a:endParaRPr lang="ru-RU" dirty="0"/>
          </a:p>
        </p:txBody>
      </p:sp>
      <p:pic>
        <p:nvPicPr>
          <p:cNvPr id="7" name="img_857056380044" descr="https://i.mycdn.me/image?id=857056380044&amp;t=52&amp;plc=WEB&amp;tkn=*kN9YhQBL7JYL851b0gNWCsR_3xM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216024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47442"/>
            <a:ext cx="2160240" cy="150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Спортивный забе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09864"/>
            <a:ext cx="4032448" cy="25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</a:t>
            </a:r>
            <a:r>
              <a:rPr lang="ru-RU" sz="2000" i="1" dirty="0" err="1" smtClean="0"/>
              <a:t>Усть-Ницинского</a:t>
            </a:r>
            <a:r>
              <a:rPr lang="ru-RU" sz="2000" i="1" dirty="0" smtClean="0"/>
              <a:t> сельского поселения</a:t>
            </a:r>
          </a:p>
          <a:p>
            <a:pPr algn="ctr"/>
            <a:r>
              <a:rPr lang="ru-RU" sz="2000" i="1" dirty="0" smtClean="0"/>
              <a:t>623943,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</a:t>
            </a:r>
            <a:r>
              <a:rPr lang="ru-RU" sz="2000" i="1" dirty="0" err="1" smtClean="0"/>
              <a:t>Усть-Ницинское</a:t>
            </a:r>
            <a:r>
              <a:rPr lang="ru-RU" sz="2000" i="1" dirty="0" smtClean="0"/>
              <a:t>, ул. </a:t>
            </a:r>
            <a:r>
              <a:rPr lang="ru-RU" sz="2000" i="1" dirty="0" err="1" smtClean="0"/>
              <a:t>Шанаурина</a:t>
            </a:r>
            <a:r>
              <a:rPr lang="ru-RU" sz="2000" i="1" dirty="0" smtClean="0"/>
              <a:t>, 34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(343)6127845,          (343)6127843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ustniza@yandex.ru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76\Desktop\ПРЕЗЕНТАЦИЯ\картинки\5901b2f959e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484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62jfpo-m4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6\Desktop\DSC06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9248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20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864096"/>
          </a:xfrm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2018 ГОД И ПЛАНОВЫЙ ПЕРИОД 2019 И 2020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424936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 </a:t>
            </a:r>
            <a:r>
              <a:rPr lang="ru-RU" sz="6400" dirty="0"/>
              <a:t>Целью Основных направлений бюджетной политики является повышение эффективности и результативности управления бюджетными средствами при достижении приоритетных целей социально-экономического развития </a:t>
            </a:r>
            <a:r>
              <a:rPr lang="ru-RU" sz="6400" dirty="0" err="1"/>
              <a:t>Усть-Ницинского</a:t>
            </a:r>
            <a:r>
              <a:rPr lang="ru-RU" sz="6400" dirty="0"/>
              <a:t>  сельского поселения. Эффективная и ответственная бюджетная политика является важнейшей предпосылкой для улучшения качества жизни населения. </a:t>
            </a:r>
          </a:p>
          <a:p>
            <a:pPr algn="just"/>
            <a:r>
              <a:rPr lang="ru-RU" sz="6400" dirty="0"/>
              <a:t>        При формировании и реализации бюджетной политики необходимо исходить из решения следующих основных задач:</a:t>
            </a:r>
          </a:p>
          <a:p>
            <a:pPr algn="just"/>
            <a:r>
              <a:rPr lang="ru-RU" sz="6400" dirty="0"/>
              <a:t>         1) 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</a:p>
          <a:p>
            <a:pPr algn="just"/>
            <a:r>
              <a:rPr lang="ru-RU" sz="6400" dirty="0"/>
              <a:t>        2) 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исполнения, действующих расходных обязательств, в том числе с учетом их оптимизации и эффективности исполнения. </a:t>
            </a:r>
          </a:p>
          <a:p>
            <a:pPr algn="just"/>
            <a:r>
              <a:rPr lang="ru-RU" sz="6400" dirty="0"/>
              <a:t>          Необходимо 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 и при условии наличия ресурсов для их гарантированного исполнения.</a:t>
            </a:r>
          </a:p>
          <a:p>
            <a:pPr algn="just"/>
            <a:r>
              <a:rPr lang="ru-RU" sz="6400" dirty="0"/>
              <a:t>        При 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 расходов.</a:t>
            </a:r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7744" y="6957392"/>
            <a:ext cx="6512511" cy="216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5527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2300" dirty="0" smtClean="0"/>
              <a:t>3</a:t>
            </a:r>
            <a:r>
              <a:rPr lang="ru-RU" sz="2300" dirty="0"/>
              <a:t>) Осуществление мероприятий, направленных на повышение эффективности социально-экономической политики муниципального образования.</a:t>
            </a:r>
          </a:p>
          <a:p>
            <a:pPr algn="just"/>
            <a:r>
              <a:rPr lang="ru-RU" sz="2300" dirty="0" smtClean="0"/>
              <a:t>        4</a:t>
            </a:r>
            <a:r>
              <a:rPr lang="ru-RU" sz="2300" dirty="0"/>
              <a:t>) Повышение эффективности оказания муниципальных услуг за счет повышения доступности и качества предоставления услуг.</a:t>
            </a:r>
          </a:p>
          <a:p>
            <a:pPr algn="just"/>
            <a:r>
              <a:rPr lang="ru-RU" sz="2300" dirty="0" smtClean="0"/>
              <a:t>        </a:t>
            </a:r>
            <a:r>
              <a:rPr lang="ru-RU" sz="2300" dirty="0"/>
              <a:t>5) Внедрение системы муниципального финансового контроля, внутреннего финансового контроля.</a:t>
            </a:r>
          </a:p>
          <a:p>
            <a:pPr algn="just"/>
            <a:r>
              <a:rPr lang="ru-RU" sz="2300" dirty="0"/>
              <a:t>        Внедрение 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</a:t>
            </a:r>
          </a:p>
          <a:p>
            <a:pPr algn="just"/>
            <a:r>
              <a:rPr lang="ru-RU" sz="2300" dirty="0"/>
              <a:t>    </a:t>
            </a:r>
            <a:r>
              <a:rPr lang="ru-RU" sz="2300" dirty="0" smtClean="0"/>
              <a:t>Формирование </a:t>
            </a:r>
            <a:r>
              <a:rPr lang="ru-RU" sz="2300" dirty="0"/>
              <a:t>и исполнение бюджета программно-целевым методом требует повышения эффективности системы муниципального финансового контроля и перехода к оценке эффективности бюджетных расходов.</a:t>
            </a:r>
          </a:p>
          <a:p>
            <a:pPr algn="just"/>
            <a:r>
              <a:rPr lang="ru-RU" sz="2300" dirty="0"/>
              <a:t>        6) Повышение открытости бюджетных данных, содействие развитию финансового образования и повышение уровня финансовой грамотности населения сельского поселения. </a:t>
            </a:r>
          </a:p>
          <a:p>
            <a:pPr algn="just"/>
            <a:r>
              <a:rPr lang="ru-RU" sz="2300" dirty="0"/>
              <a:t>       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Обеспечение полного и доступного информирования населения </a:t>
            </a:r>
            <a:r>
              <a:rPr lang="ru-RU" sz="2300" dirty="0" err="1"/>
              <a:t>Усть-Ницинского</a:t>
            </a:r>
            <a:r>
              <a:rPr lang="ru-RU" sz="2300" dirty="0"/>
              <a:t> 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2300" dirty="0" err="1"/>
              <a:t>Усть-Ницинского</a:t>
            </a:r>
            <a:r>
              <a:rPr lang="ru-RU" sz="2300" dirty="0"/>
              <a:t> сельского поселения в сети Интернет.</a:t>
            </a:r>
            <a:r>
              <a:rPr lang="ru-RU" sz="23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0"/>
            <a:ext cx="7920880" cy="836712"/>
          </a:xfrm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 СОЦИАЛЬНО-ЭКОНОМИЧЕСКОГО РАЗВИТИЯ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5022773"/>
              </p:ext>
            </p:extLst>
          </p:nvPr>
        </p:nvGraphicFramePr>
        <p:xfrm>
          <a:off x="107506" y="692696"/>
          <a:ext cx="8928989" cy="608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6"/>
                <a:gridCol w="1152128"/>
                <a:gridCol w="1080120"/>
                <a:gridCol w="1008112"/>
                <a:gridCol w="1080120"/>
                <a:gridCol w="1064772"/>
                <a:gridCol w="95145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2018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2018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5045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103,50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107,90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119,30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126,70</a:t>
                      </a:r>
                      <a:endParaRPr lang="ru-RU" sz="1600" dirty="0"/>
                    </a:p>
                  </a:txBody>
                  <a:tcPr/>
                </a:tc>
              </a:tr>
              <a:tr h="55045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Прибыль прибыльных организаций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2,50</a:t>
                      </a:r>
                      <a:endParaRPr lang="ru-RU" sz="1600" dirty="0"/>
                    </a:p>
                  </a:txBody>
                  <a:tcPr/>
                </a:tc>
              </a:tr>
              <a:tr h="96143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8,07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3,50</a:t>
                      </a:r>
                      <a:endParaRPr lang="ru-RU" sz="1600" dirty="0"/>
                    </a:p>
                  </a:txBody>
                  <a:tcPr/>
                </a:tc>
              </a:tr>
              <a:tr h="31014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58,40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61,30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64,60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67,90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71,30</a:t>
                      </a:r>
                      <a:endParaRPr lang="ru-RU" sz="1600" dirty="0"/>
                    </a:p>
                  </a:txBody>
                  <a:tcPr/>
                </a:tc>
              </a:tr>
              <a:tr h="58436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6970,80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7416,80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7859,01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8330,46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8795,49</a:t>
                      </a:r>
                      <a:endParaRPr lang="ru-RU" sz="1600" dirty="0"/>
                    </a:p>
                  </a:txBody>
                  <a:tcPr/>
                </a:tc>
              </a:tr>
              <a:tr h="38042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88,40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95,70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107,80</a:t>
                      </a:r>
                      <a:endParaRPr lang="ru-RU" sz="1600" dirty="0"/>
                    </a:p>
                  </a:txBody>
                  <a:tcPr/>
                </a:tc>
              </a:tr>
              <a:tr h="58436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14,90</a:t>
                      </a:r>
                      <a:endParaRPr lang="ru-RU" sz="1600" dirty="0"/>
                    </a:p>
                  </a:txBody>
                  <a:tcPr/>
                </a:tc>
              </a:tr>
              <a:tr h="5272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2979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2889</a:t>
                      </a:r>
                      <a:endParaRPr lang="ru-RU" sz="1600" dirty="0"/>
                    </a:p>
                  </a:txBody>
                  <a:tcPr/>
                </a:tc>
              </a:tr>
              <a:tr h="74433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1495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30744252"/>
              </p:ext>
            </p:extLst>
          </p:nvPr>
        </p:nvGraphicFramePr>
        <p:xfrm>
          <a:off x="251520" y="692696"/>
          <a:ext cx="8712968" cy="61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50500,0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44047,5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44056,3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5994,0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6362,0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44506,0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37787,5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37694,3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50500,0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44047,5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44056,3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9586,7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7887,7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7947,1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226,8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235,2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237,0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5081,0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3664,0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3551,0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8463,0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7338,8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6914,2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25943,0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23389,0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22797,0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1101,2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2202,8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1764</TotalTime>
  <Words>2531</Words>
  <Application>Microsoft Office PowerPoint</Application>
  <PresentationFormat>Экран (4:3)</PresentationFormat>
  <Paragraphs>382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Презентация PowerPoint</vt:lpstr>
      <vt:lpstr>ОСНОВНЫЕ ЗАДАЧИ И ПРИОРИТЕТНЫЕ НАПРАВЛЕНИЯ БЮДЖЕТНОЙ ПОЛИТИКИ УСТЬ-НИЦИНСКОГО СЕЛЬСКОГО ПОСЕЛЕНИЯ НА 2018 ГОД И ПЛАНОВЫЙ ПЕРИОД 2019 И 2020 ГОДОВ</vt:lpstr>
      <vt:lpstr>Презентация PowerPoint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 ТЫС. РУБ.</vt:lpstr>
      <vt:lpstr>ДОХОДЫ БЮДЖЕТА УСТЬ-НИЦИНСКОГО СЕЛЬСКОГО ПОСЕЛЕНИЯ</vt:lpstr>
      <vt:lpstr>ОСНОВНЫЕ ДОХОДНЫЕ ИСТОЧНИКИ БЮДЖЕТА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165</cp:revision>
  <dcterms:created xsi:type="dcterms:W3CDTF">2018-02-07T06:08:12Z</dcterms:created>
  <dcterms:modified xsi:type="dcterms:W3CDTF">2018-02-21T04:10:19Z</dcterms:modified>
</cp:coreProperties>
</file>