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257" r:id="rId2"/>
    <p:sldId id="258" r:id="rId3"/>
    <p:sldId id="296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94" r:id="rId14"/>
    <p:sldId id="283" r:id="rId15"/>
    <p:sldId id="267" r:id="rId16"/>
    <p:sldId id="280" r:id="rId17"/>
    <p:sldId id="281" r:id="rId18"/>
    <p:sldId id="284" r:id="rId19"/>
    <p:sldId id="285" r:id="rId20"/>
    <p:sldId id="298" r:id="rId21"/>
    <p:sldId id="292" r:id="rId22"/>
    <p:sldId id="293" r:id="rId23"/>
    <p:sldId id="295" r:id="rId24"/>
    <p:sldId id="269" r:id="rId25"/>
    <p:sldId id="286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9" r:id="rId35"/>
    <p:sldId id="278" r:id="rId36"/>
    <p:sldId id="287" r:id="rId37"/>
    <p:sldId id="288" r:id="rId38"/>
    <p:sldId id="289" r:id="rId39"/>
    <p:sldId id="290" r:id="rId40"/>
    <p:sldId id="28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96"/>
            <p14:sldId id="297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8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5388383974652167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685</c:v>
                </c:pt>
                <c:pt idx="1">
                  <c:v>13099</c:v>
                </c:pt>
                <c:pt idx="2">
                  <c:v>1365</c:v>
                </c:pt>
                <c:pt idx="3">
                  <c:v>888</c:v>
                </c:pt>
                <c:pt idx="4">
                  <c:v>157</c:v>
                </c:pt>
                <c:pt idx="5">
                  <c:v>47</c:v>
                </c:pt>
                <c:pt idx="6">
                  <c:v>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761</c:v>
                </c:pt>
                <c:pt idx="1">
                  <c:v>13623</c:v>
                </c:pt>
                <c:pt idx="2">
                  <c:v>1395</c:v>
                </c:pt>
                <c:pt idx="3">
                  <c:v>888</c:v>
                </c:pt>
                <c:pt idx="4">
                  <c:v>163</c:v>
                </c:pt>
                <c:pt idx="5">
                  <c:v>48</c:v>
                </c:pt>
                <c:pt idx="6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826</c:v>
                </c:pt>
                <c:pt idx="1">
                  <c:v>14168</c:v>
                </c:pt>
                <c:pt idx="2">
                  <c:v>1574</c:v>
                </c:pt>
                <c:pt idx="3">
                  <c:v>888</c:v>
                </c:pt>
                <c:pt idx="4">
                  <c:v>169</c:v>
                </c:pt>
                <c:pt idx="5">
                  <c:v>49</c:v>
                </c:pt>
                <c:pt idx="6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05130624"/>
        <c:axId val="105136512"/>
        <c:axId val="45070528"/>
      </c:bar3DChart>
      <c:catAx>
        <c:axId val="105130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105136512"/>
        <c:crosses val="autoZero"/>
        <c:auto val="1"/>
        <c:lblAlgn val="ctr"/>
        <c:lblOffset val="100"/>
        <c:noMultiLvlLbl val="0"/>
      </c:catAx>
      <c:valAx>
        <c:axId val="10513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5130624"/>
        <c:crosses val="autoZero"/>
        <c:crossBetween val="between"/>
      </c:valAx>
      <c:serAx>
        <c:axId val="450705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136512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6411315297937E-2"/>
          <c:y val="0.31608124243624885"/>
          <c:w val="0.8326671773694041"/>
          <c:h val="0.5641581292299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1.8431055736496782E-2"/>
                  <c:y val="2.54259958545926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rgbClr val="FFFF00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программные направления</c:v>
                </c:pt>
                <c:pt idx="1">
                  <c:v>непрограммные направления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135508</c:v>
                </c:pt>
                <c:pt idx="1">
                  <c:v>5133.8999999999996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0657945932579966"/>
          <c:y val="4.2788258093382171E-3"/>
          <c:w val="0.53488682520269515"/>
          <c:h val="0.286175956098573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77406743166105"/>
          <c:y val="8.4800828077005522E-2"/>
          <c:w val="0.52723892421044127"/>
          <c:h val="0.89501243688972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Иные межбюджетные трансферты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5214</c:v>
                </c:pt>
                <c:pt idx="1">
                  <c:v>452.8</c:v>
                </c:pt>
                <c:pt idx="2">
                  <c:v>115582</c:v>
                </c:pt>
                <c:pt idx="3">
                  <c:v>3047.1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Иные межбюджетные трансферты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6852</c:v>
                </c:pt>
                <c:pt idx="1">
                  <c:v>504.9</c:v>
                </c:pt>
                <c:pt idx="2" formatCode="0.0">
                  <c:v>84140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Иные межбюджетные трансферты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8907</c:v>
                </c:pt>
                <c:pt idx="1">
                  <c:v>514.9</c:v>
                </c:pt>
                <c:pt idx="2" formatCode="0.0">
                  <c:v>83252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762816"/>
        <c:axId val="105764352"/>
        <c:axId val="0"/>
      </c:bar3DChart>
      <c:catAx>
        <c:axId val="105762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05764352"/>
        <c:crosses val="autoZero"/>
        <c:auto val="1"/>
        <c:lblAlgn val="ctr"/>
        <c:lblOffset val="100"/>
        <c:noMultiLvlLbl val="0"/>
      </c:catAx>
      <c:valAx>
        <c:axId val="1057643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576281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8030803477033017"/>
                  <c:y val="1.37318436913963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804035662704153"/>
                  <c:y val="0.43897806538001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6938713798825224E-2"/>
                  <c:y val="0.1732145575708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950194154054568"/>
                  <c:y val="-0.1001375779363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300" baseline="0" dirty="0"/>
                      <a:t>культура, кинематография
</a:t>
                    </a:r>
                    <a:r>
                      <a:rPr lang="ru-RU" sz="1300" baseline="0" dirty="0" smtClean="0"/>
                      <a:t>39,90%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871126326465518"/>
                  <c:y val="4.11955310741891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chemeClr val="accent5">
                  <a:lumMod val="50000"/>
                </a:schemeClr>
              </a:solidFill>
            </c:spPr>
            <c:txPr>
              <a:bodyPr/>
              <a:lstStyle/>
              <a:p>
                <a:pPr>
                  <a:defRPr sz="130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19403.3</c:v>
                </c:pt>
                <c:pt idx="1">
                  <c:v>452</c:v>
                </c:pt>
                <c:pt idx="2">
                  <c:v>4672</c:v>
                </c:pt>
                <c:pt idx="3">
                  <c:v>31827</c:v>
                </c:pt>
                <c:pt idx="4">
                  <c:v>27080.6</c:v>
                </c:pt>
                <c:pt idx="5">
                  <c:v>14</c:v>
                </c:pt>
                <c:pt idx="6">
                  <c:v>56119</c:v>
                </c:pt>
                <c:pt idx="7">
                  <c:v>812</c:v>
                </c:pt>
                <c:pt idx="8">
                  <c:v>182</c:v>
                </c:pt>
                <c:pt idx="9">
                  <c:v>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767826722956707E-2"/>
                  <c:y val="-2.492738902026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2"/>
                  <c:y val="-5.435249258018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6084694293227E-2"/>
                  <c:y val="-2.368903455171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2024 год.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15706</c:v>
                </c:pt>
                <c:pt idx="1">
                  <c:v>19403.3</c:v>
                </c:pt>
                <c:pt idx="2" formatCode="General">
                  <c:v>19627.3</c:v>
                </c:pt>
                <c:pt idx="3">
                  <c:v>20106.400000000001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год.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год.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7667712"/>
        <c:axId val="117760768"/>
        <c:axId val="0"/>
      </c:bar3DChart>
      <c:catAx>
        <c:axId val="117667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17760768"/>
        <c:crosses val="autoZero"/>
        <c:auto val="1"/>
        <c:lblAlgn val="ctr"/>
        <c:lblOffset val="100"/>
        <c:noMultiLvlLbl val="0"/>
      </c:catAx>
      <c:valAx>
        <c:axId val="1177607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7667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5">
            <a:lumMod val="40000"/>
            <a:lumOff val="6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2483011624139"/>
          <c:y val="4.3262167877451747E-2"/>
          <c:w val="0.87527516988375864"/>
          <c:h val="0.423786243902804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2567</c:v>
                </c:pt>
                <c:pt idx="1">
                  <c:v>4672</c:v>
                </c:pt>
                <c:pt idx="2">
                  <c:v>2783</c:v>
                </c:pt>
                <c:pt idx="3">
                  <c:v>2965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19162752"/>
        <c:axId val="119164288"/>
        <c:axId val="54635136"/>
      </c:bar3DChart>
      <c:catAx>
        <c:axId val="119162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19164288"/>
        <c:crosses val="autoZero"/>
        <c:auto val="1"/>
        <c:lblAlgn val="ctr"/>
        <c:lblOffset val="100"/>
        <c:noMultiLvlLbl val="0"/>
      </c:catAx>
      <c:valAx>
        <c:axId val="11916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9162752"/>
        <c:crosses val="autoZero"/>
        <c:crossBetween val="between"/>
      </c:valAx>
      <c:serAx>
        <c:axId val="54635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164288"/>
        <c:crosses val="autoZero"/>
      </c:ser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30515253484049E-2"/>
                  <c:y val="-1.68470949263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2.52708634799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3.93098881613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98445370476727E-2"/>
                  <c:y val="-2.24627932350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51276</c:v>
                </c:pt>
                <c:pt idx="1">
                  <c:v>56119</c:v>
                </c:pt>
                <c:pt idx="2">
                  <c:v>53038.7</c:v>
                </c:pt>
                <c:pt idx="3">
                  <c:v>57440.800000000003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9251712"/>
        <c:axId val="119253248"/>
        <c:axId val="117757696"/>
      </c:bar3DChart>
      <c:catAx>
        <c:axId val="119251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119253248"/>
        <c:crosses val="autoZero"/>
        <c:auto val="1"/>
        <c:lblAlgn val="ctr"/>
        <c:lblOffset val="100"/>
        <c:noMultiLvlLbl val="0"/>
      </c:catAx>
      <c:valAx>
        <c:axId val="1192532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9251712"/>
        <c:crosses val="autoZero"/>
        <c:crossBetween val="between"/>
      </c:valAx>
      <c:serAx>
        <c:axId val="11775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253248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1.8089160331800778E-2"/>
                  <c:y val="-2.622413541400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11450414750975E-2"/>
                  <c:y val="-3.9336203121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60331800778E-2"/>
                  <c:y val="-1.835689478980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300276500649E-2"/>
                  <c:y val="-2.8846548955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44496</c:v>
                </c:pt>
                <c:pt idx="1">
                  <c:v>31827</c:v>
                </c:pt>
                <c:pt idx="2">
                  <c:v>18954</c:v>
                </c:pt>
                <c:pt idx="3">
                  <c:v>14731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19309440"/>
        <c:axId val="119310976"/>
        <c:axId val="119246848"/>
      </c:bar3DChart>
      <c:catAx>
        <c:axId val="119309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19310976"/>
        <c:crosses val="autoZero"/>
        <c:auto val="1"/>
        <c:lblAlgn val="ctr"/>
        <c:lblOffset val="100"/>
        <c:noMultiLvlLbl val="0"/>
      </c:catAx>
      <c:valAx>
        <c:axId val="1193109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9309440"/>
        <c:crosses val="autoZero"/>
        <c:crossBetween val="between"/>
      </c:valAx>
      <c:serAx>
        <c:axId val="11924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19310976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22283.5</c:v>
                </c:pt>
                <c:pt idx="1">
                  <c:v>27080.6</c:v>
                </c:pt>
                <c:pt idx="2" formatCode="General">
                  <c:v>10485</c:v>
                </c:pt>
                <c:pt idx="3" formatCode="General">
                  <c:v>8753.2999999999993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2024 ГОД, ТЫС. РУБ.</c:v>
                </c:pt>
                <c:pt idx="1">
                  <c:v>2025 ГОД, ТЫС. РУБ.</c:v>
                </c:pt>
                <c:pt idx="2">
                  <c:v>2026 ГОД, ТЫС. РУБ.</c:v>
                </c:pt>
                <c:pt idx="3">
                  <c:v>2027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34661632"/>
        <c:axId val="134663168"/>
        <c:axId val="0"/>
      </c:bar3DChart>
      <c:catAx>
        <c:axId val="134661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134663168"/>
        <c:crosses val="autoZero"/>
        <c:auto val="1"/>
        <c:lblAlgn val="ctr"/>
        <c:lblOffset val="100"/>
        <c:noMultiLvlLbl val="0"/>
      </c:catAx>
      <c:valAx>
        <c:axId val="13466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66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A06F5DAE0DEC63D4B69F1256798D6EE7C915EEEF5C530FE9A16E7D809B34651AFD6E523F7449E46C8287304867D8EE1FF4AL4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4" y="764704"/>
            <a:ext cx="7533456" cy="5688632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341530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303" y="4809926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2025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219" y="5271591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733256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2026 И 2027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i?id=1126ee6839c0a7640073f96333aa3b1ba037648e-1095239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700404" cy="24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0295161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140641,9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108479,9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110452,9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16346,0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17779,0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124295,9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91496,9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92673,9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140641,9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108479,9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110452,9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19403,3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19627,3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20106,4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513,5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2965,0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31827,0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18954,0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14731,0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27080,6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8753,3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56119,0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53038,7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57440,8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267,0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5496,9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026" name="Рисунок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20"/>
            <a:ext cx="8845574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СТРУКТУРА ОСНОВНЫХ НАЛОГОВЫХ ДОХОДОВ БЮДЖЕТА УСТЬ-НИЦИНСКОГО СЕЛЬСКОГО ПОСЕЛЕНИЯ НА 2025 ГОД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4538902"/>
            <a:ext cx="2699804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13 099,0тыс.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576" y="1340768"/>
            <a:ext cx="2520280" cy="164804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685,0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24128" y="4581128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1 365,0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1196752"/>
            <a:ext cx="2469976" cy="160924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               888,0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                       16 037,0тыс.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2025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8208912" cy="5133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4"/>
            <a:r>
              <a:rPr lang="ru-RU" sz="1800" b="1" dirty="0" smtClean="0">
                <a:solidFill>
                  <a:srgbClr val="FF0000"/>
                </a:solidFill>
              </a:rPr>
              <a:t>Неналоговые доходы – 309,0 тыс. рублей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УСЛУГ(РАБОТ)– 47,0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157,0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МАТЕРИАЛЬНЫХ И НЕМАТЕРИАЛЬНЫХ АКТИВОВ– 105,0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8803023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7428766"/>
              </p:ext>
            </p:extLst>
          </p:nvPr>
        </p:nvGraphicFramePr>
        <p:xfrm>
          <a:off x="1" y="404665"/>
          <a:ext cx="9252519" cy="652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3"/>
                <a:gridCol w="1080120"/>
                <a:gridCol w="1152128"/>
                <a:gridCol w="1080120"/>
                <a:gridCol w="1152128"/>
                <a:gridCol w="1080120"/>
              </a:tblGrid>
              <a:tr h="3250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7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14100,9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15640,2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rgbClr val="7030A0"/>
                          </a:solidFill>
                        </a:rPr>
                        <a:t>16346,0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16983,0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17779,0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62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494,6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761,0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2647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11483,3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11992,0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13099,0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13623,0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14168,0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26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1395,0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1574,0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26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967,5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00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475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95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32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Инициативные платежи, зачисляемые в бюджеты сельских поселений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54,2</a:t>
                      </a:r>
                      <a:endParaRPr lang="ru-RU" sz="1600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918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71 308,5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122676,4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124295,9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91496,9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92673,9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392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85409,4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138316,6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140641,9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108479,9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110452,9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008" y="1412776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17027614"/>
              </p:ext>
            </p:extLst>
          </p:nvPr>
        </p:nvGraphicFramePr>
        <p:xfrm>
          <a:off x="323528" y="1412776"/>
          <a:ext cx="69847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19 403,3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452,0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4 672,0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31 827,0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27 080,6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635896" y="2724828"/>
            <a:ext cx="2900189" cy="184039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                                                         140 641,9      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56 119,0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812,0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2025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2025ГОД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40196733"/>
              </p:ext>
            </p:extLst>
          </p:nvPr>
        </p:nvGraphicFramePr>
        <p:xfrm>
          <a:off x="107504" y="1866824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983010"/>
            <a:ext cx="79208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20243 году составят расходы по разделам: культура, кинематография – 39,90 %, национальная экономика – 222,63%, жилищно-коммунальное хозяйство – 19,26% </a:t>
            </a:r>
            <a:r>
              <a:rPr lang="ru-RU" sz="1200" dirty="0"/>
              <a:t>общегосударственные вопросы – </a:t>
            </a:r>
            <a:r>
              <a:rPr lang="ru-RU" sz="1200" dirty="0" smtClean="0"/>
              <a:t>13,80%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249145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03093" y="989997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145" y="4149080"/>
            <a:ext cx="7992887" cy="9650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государства и местного </a:t>
            </a:r>
            <a:r>
              <a:rPr lang="ru-RU" dirty="0"/>
              <a:t>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0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549178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565" y="1964431"/>
            <a:ext cx="4356484" cy="14243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0145" y="1124744"/>
            <a:ext cx="367240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9544" y="1988840"/>
            <a:ext cx="4104456" cy="13999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27576" y="1053113"/>
            <a:ext cx="3528392" cy="6476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" y="5270975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57015" y="528436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165304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40632" cy="6572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3802296"/>
              </p:ext>
            </p:extLst>
          </p:nvPr>
        </p:nvGraphicFramePr>
        <p:xfrm>
          <a:off x="1187624" y="2132856"/>
          <a:ext cx="6984776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539552" y="116632"/>
            <a:ext cx="8064896" cy="1728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0300 «НАЦИОНАЛЬНАЯ БЕЗОПАСНОСТЬ И ПРАВООХРАНИТЕЛЬНАЯ ДЕЯТЕЛЬНОСТЬ»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0333158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5873580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8540228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418573"/>
              </p:ext>
            </p:extLst>
          </p:nvPr>
        </p:nvGraphicFramePr>
        <p:xfrm>
          <a:off x="-14058" y="720080"/>
          <a:ext cx="8928100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</a:t>
            </a:r>
            <a:r>
              <a:rPr lang="ru-RU" sz="2000" b="1" i="1" dirty="0" smtClean="0">
                <a:latin typeface="Arial Black" panose="020B0A04020102020204" pitchFamily="34" charset="0"/>
              </a:rPr>
              <a:t>СФОРМИРОВАН </a:t>
            </a:r>
            <a:r>
              <a:rPr lang="ru-RU" sz="2000" b="1" i="1" dirty="0" smtClean="0">
                <a:latin typeface="Arial Black" panose="020B0A04020102020204" pitchFamily="34" charset="0"/>
              </a:rPr>
              <a:t>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440160"/>
            <a:ext cx="5472608" cy="16288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2023 – 2028 </a:t>
            </a:r>
            <a:r>
              <a:rPr lang="ru-RU" i="1" dirty="0" smtClean="0">
                <a:latin typeface="Arial Black" panose="020B0A04020102020204" pitchFamily="34" charset="0"/>
              </a:rPr>
              <a:t>ГОДЫ                              (2025 год)</a:t>
            </a:r>
            <a:endParaRPr lang="ru-RU" i="1" dirty="0" smtClean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719" y="3848876"/>
            <a:ext cx="2437444" cy="22444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5 133,9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4189" y="3848876"/>
            <a:ext cx="2520280" cy="233895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135 508,0 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022126" y="3088505"/>
            <a:ext cx="484632" cy="7624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6438759" y="3029965"/>
            <a:ext cx="484632" cy="799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04863920"/>
              </p:ext>
            </p:extLst>
          </p:nvPr>
        </p:nvGraphicFramePr>
        <p:xfrm>
          <a:off x="1327990" y="3717032"/>
          <a:ext cx="660005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</a:t>
            </a:r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</a:t>
            </a:r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ОБЩЕГОСУДАРСТВЕННЫМ </a:t>
            </a:r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ВОПРОСАМ НА 2025 ГОД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5976664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14 329,4 тыс. рублей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608" y="2246867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11 298,9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0523" y="3515308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1 093,0 тыс. руб.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2208312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523" y="4811953"/>
            <a:ext cx="1903205" cy="165618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1 589,3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2086744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80,0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4091873"/>
            <a:ext cx="2160240" cy="11462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                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5125281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9,0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14,0 тыс. руб.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4053390"/>
            <a:ext cx="1944216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170,0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736" y="5311765"/>
            <a:ext cx="3240360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7" y="836712"/>
            <a:ext cx="2345266" cy="23077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FFFF00"/>
                </a:solidFill>
              </a:rPr>
              <a:t>Подпрограмма «Развитие земельных  и </a:t>
            </a:r>
            <a:r>
              <a:rPr lang="ru-RU" sz="1500" b="1" i="1" dirty="0" err="1" smtClean="0">
                <a:solidFill>
                  <a:srgbClr val="FFFF00"/>
                </a:solidFill>
              </a:rPr>
              <a:t>мущественных</a:t>
            </a:r>
            <a:r>
              <a:rPr lang="ru-RU" sz="1500" b="1" i="1" dirty="0" smtClean="0">
                <a:solidFill>
                  <a:srgbClr val="FFFF00"/>
                </a:solidFill>
              </a:rPr>
              <a:t> отношений </a:t>
            </a:r>
            <a:r>
              <a:rPr lang="ru-RU" sz="1500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500" b="1" i="1" dirty="0" smtClean="0">
                <a:solidFill>
                  <a:srgbClr val="FFFF00"/>
                </a:solidFill>
              </a:rPr>
              <a:t> сельского поселения» -         20,0 тыс. рубле</a:t>
            </a:r>
            <a:r>
              <a:rPr lang="ru-RU" sz="1500" b="1" i="1" dirty="0" smtClean="0"/>
              <a:t>й</a:t>
            </a:r>
            <a:endParaRPr lang="ru-RU" sz="1500" b="1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0092" y="3515307"/>
            <a:ext cx="2173176" cy="14258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70C0"/>
                </a:solidFill>
              </a:rPr>
              <a:t>Выполнение кадастровых работ и оформление документов недвижимого имущества –                 20,0 тыс. руб.</a:t>
            </a:r>
            <a:endParaRPr lang="ru-RU" sz="1300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006680" y="3144416"/>
            <a:ext cx="73732" cy="365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452,0 тыс. 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-                        452,0 тыс. рублей 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0"/>
            <a:ext cx="7677422" cy="980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 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НАЦИОНАЛЬНОЙ 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ОБОРОНЕ                     НА 2025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</a:t>
            </a:r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 </a:t>
            </a:r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НАЦИОНАЛЬНОЙ БЕЗОПАСНОСТИ И ПРАВООХРАНИТЕЛЬНОЙ </a:t>
            </a:r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ДЕЯТЕЛЬНОСТИ НА 2025 ГОД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4 672,0 тыс. 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60346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4 639,0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608756" y="2536464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205981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022" y="4059163"/>
            <a:ext cx="2520280" cy="15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</a:t>
            </a:r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 </a:t>
            </a:r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НАЦИОНАЛЬНОЙ </a:t>
            </a:r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ЭКОНОМИКЕ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2025 ГОД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13120" y="1001700"/>
            <a:ext cx="2821006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</a:rPr>
              <a:t>Подпрограмма «Обеспечение безопасности жизнедеятельности населения на территории </a:t>
            </a:r>
            <a:r>
              <a:rPr lang="ru-RU" sz="1400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b="1" i="1" dirty="0" smtClean="0">
                <a:solidFill>
                  <a:srgbClr val="FFFF00"/>
                </a:solidFill>
              </a:rPr>
              <a:t> сельского поселения» -                  189,0 тыс. рублей</a:t>
            </a:r>
            <a:endParaRPr lang="ru-RU" sz="1400" b="1" i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0926" y="1052736"/>
            <a:ext cx="3603282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</a:rPr>
              <a:t>Подпрограмма «Развитие транспорта и дорожного хозяйства на территории </a:t>
            </a:r>
            <a:r>
              <a:rPr lang="ru-RU" sz="1400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b="1" i="1" dirty="0" smtClean="0">
                <a:solidFill>
                  <a:srgbClr val="FFFF00"/>
                </a:solidFill>
              </a:rPr>
              <a:t> сельского поселения» -                     31 530,0 тыс. рублей       </a:t>
            </a:r>
            <a:endParaRPr lang="ru-RU" sz="1400" b="1" i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FF00"/>
                </a:solidFill>
              </a:rPr>
              <a:t>Подпрограмма «Развитие земельных и имущественных отношений </a:t>
            </a:r>
            <a:r>
              <a:rPr lang="ru-RU" sz="1400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sz="1400" b="1" i="1" dirty="0" smtClean="0">
                <a:solidFill>
                  <a:srgbClr val="FFFF00"/>
                </a:solidFill>
              </a:rPr>
              <a:t> сельского поселения»-                108,0 тыс. рублей</a:t>
            </a:r>
            <a:endParaRPr lang="ru-RU" sz="1400" b="1" i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189,0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5763462"/>
            <a:ext cx="2436275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36072" y="2990820"/>
            <a:ext cx="2411761" cy="11799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108,0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54824" y="221820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лодочной переправы –                                129,0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6" y="2954364"/>
            <a:ext cx="3636321" cy="690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автомобильной дороги  ул. Подгорная с. </a:t>
            </a:r>
            <a:r>
              <a:rPr lang="ru-RU" sz="1400" dirty="0" err="1" smtClean="0"/>
              <a:t>Усть-Ницинское</a:t>
            </a:r>
            <a:r>
              <a:rPr lang="ru-RU" sz="1400" dirty="0" smtClean="0"/>
              <a:t>            </a:t>
            </a:r>
          </a:p>
          <a:p>
            <a:pPr algn="ctr"/>
            <a:r>
              <a:rPr lang="ru-RU" sz="1400" dirty="0" smtClean="0"/>
              <a:t>7 332,0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0926" y="3701298"/>
            <a:ext cx="3315249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11 135,0тыс.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760794" y="4423182"/>
            <a:ext cx="3456383" cy="711677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транспортной инфраструктурой ЗУ для ИС граждан –                                           11 972,0 тыс. руб.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45308"/>
            <a:ext cx="121160" cy="515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07161" y="5134859"/>
            <a:ext cx="4081062" cy="15864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/>
              <a:t>Осуществление части полномочий Администрации </a:t>
            </a:r>
            <a:r>
              <a:rPr lang="ru-RU" sz="1250" dirty="0" err="1"/>
              <a:t>Слободо</a:t>
            </a:r>
            <a:r>
              <a:rPr lang="ru-RU" sz="1250" dirty="0"/>
              <a:t>-Туринского муниципального района по осуществлению деятельности по содержанию и ремонту автомобильных дорог местного значения вне границ населенных пунктов в границах муниципального района на территории </a:t>
            </a:r>
            <a:r>
              <a:rPr lang="ru-RU" sz="1250" dirty="0" err="1"/>
              <a:t>Усть-Ницинского</a:t>
            </a:r>
            <a:r>
              <a:rPr lang="ru-RU" sz="1250" dirty="0"/>
              <a:t> сельского </a:t>
            </a:r>
            <a:r>
              <a:rPr lang="ru-RU" sz="1250" dirty="0" smtClean="0"/>
              <a:t>поселения -                             962,0 тыс. руб.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" y="4725144"/>
            <a:ext cx="2447764" cy="21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</a:t>
            </a:r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 </a:t>
            </a:r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ЖИЛИЩНО-КОММУНАЛЬНОМУ </a:t>
            </a:r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ХОЗЯЙСТВУ                          НА 2025 ГОД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908720"/>
            <a:ext cx="8496943" cy="10801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27 080,6тыс. руб.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5" y="2119990"/>
            <a:ext cx="2808311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285,0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361713"/>
            <a:ext cx="1800199" cy="12891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Мероприятия по кап. ремонту муниципального жилищного фонда </a:t>
            </a:r>
            <a:r>
              <a:rPr lang="ru-RU" sz="1600" dirty="0" smtClean="0">
                <a:solidFill>
                  <a:srgbClr val="FFFF00"/>
                </a:solidFill>
              </a:rPr>
              <a:t>285,0 тыс. руб.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12 683,4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012435"/>
            <a:ext cx="2393285" cy="14165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Модернизация уличного освещения с использованием осветительных устройств– 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893,0 тыс. руб</a:t>
            </a:r>
            <a:r>
              <a:rPr lang="ru-RU" sz="1400" b="1" dirty="0" smtClean="0">
                <a:solidFill>
                  <a:srgbClr val="FFFF00"/>
                </a:solidFill>
              </a:rPr>
              <a:t>.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41524" y="3433853"/>
            <a:ext cx="1578908" cy="13420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Приобретение                 труб, материалов  для ремонта тепловой трассы                  291,0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24149" y="5512611"/>
            <a:ext cx="1273256" cy="1177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Приобретение насоса– 65,0 тыс. руб.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241666" y="3009817"/>
            <a:ext cx="323964" cy="345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>
            <a:off x="7245504" y="3089913"/>
            <a:ext cx="985474" cy="343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5932064" y="3003982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2411"/>
            <a:ext cx="2476429" cy="16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89" y="5661248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процесс 34"/>
          <p:cNvSpPr/>
          <p:nvPr/>
        </p:nvSpPr>
        <p:spPr>
          <a:xfrm>
            <a:off x="5823739" y="3431452"/>
            <a:ext cx="1626830" cy="1289071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Актуализация схемы по теплоснабжению– 154,0 тыс. руб.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21458" y="4720523"/>
            <a:ext cx="449897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Приобретение и установка водогрейных котлов в угольную котельную с. </a:t>
            </a:r>
            <a:r>
              <a:rPr lang="ru-RU" sz="1400" dirty="0" err="1" smtClean="0">
                <a:solidFill>
                  <a:srgbClr val="FFFF00"/>
                </a:solidFill>
              </a:rPr>
              <a:t>Усть-Ницинское</a:t>
            </a:r>
            <a:r>
              <a:rPr lang="ru-RU" sz="1400" dirty="0" smtClean="0">
                <a:solidFill>
                  <a:srgbClr val="FFFF00"/>
                </a:solidFill>
              </a:rPr>
              <a:t> –                                                 8 073,0 тыс. рублей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27" name="Прямая со стрелкой 26"/>
          <p:cNvCxnSpPr>
            <a:stCxn id="5" idx="3"/>
          </p:cNvCxnSpPr>
          <p:nvPr/>
        </p:nvCxnSpPr>
        <p:spPr>
          <a:xfrm flipH="1">
            <a:off x="5309101" y="2959601"/>
            <a:ext cx="567159" cy="302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5" y="3292016"/>
            <a:ext cx="3628003" cy="14285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Мероприятия на реализацию муниципальной программы по энергосбережению и повышению энергетической эффективности -                     3 047,1 тыс. руб. 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5"/>
            <a:ext cx="6656527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136904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</a:t>
            </a:r>
            <a:r>
              <a:rPr lang="ru-RU" sz="2800" dirty="0" smtClean="0">
                <a:latin typeface="Bookman Old Style" panose="02050604050505020204" pitchFamily="18" charset="0"/>
              </a:rPr>
              <a:t>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Ежеквартальное исполнение бюджета в текущем году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Формирование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Утверждение отчета об исполнении бюджета за предыдущий год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Составление проекта </a:t>
            </a:r>
            <a:r>
              <a:rPr lang="ru-RU" sz="2800" dirty="0">
                <a:latin typeface="Bookman Old Style" panose="02050604050505020204" pitchFamily="18" charset="0"/>
              </a:rPr>
              <a:t>бюджета на очередной год и плановый период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Рассмотрение проекта бюджета на очередной год и плановый период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0648"/>
            <a:ext cx="80648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Бюджетный процесс – ежегодное формирование и исполнение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3966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5440595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14 112,2тыс.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01" y="939469"/>
            <a:ext cx="2267991" cy="15580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электроэнергию, за подвоз воды                 220,0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501" y="2497476"/>
            <a:ext cx="2363085" cy="1306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Приведение в порядок мемориальных комплексов воинов погибших в годы ВОВ-</a:t>
            </a:r>
          </a:p>
          <a:p>
            <a:pPr algn="ctr"/>
            <a:r>
              <a:rPr lang="ru-RU" sz="1400" dirty="0" smtClean="0"/>
              <a:t>1 700,0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7" y="44624"/>
            <a:ext cx="3284855" cy="1061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3465" y="1105879"/>
            <a:ext cx="2625517" cy="9137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обелисков, памятников  к 9 Мая                                              120,0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600" y="3795634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Уличное освещение в с. </a:t>
            </a:r>
            <a:r>
              <a:rPr lang="ru-RU" sz="1400" dirty="0" err="1" smtClean="0"/>
              <a:t>Липчинское</a:t>
            </a:r>
            <a:r>
              <a:rPr lang="ru-RU" sz="1400" dirty="0" smtClean="0"/>
              <a:t> (опоры)–                 1 870,0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600" y="4643374"/>
            <a:ext cx="2979235" cy="1161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Уличное освещение населенных пунктов поселения (размещение сети уличного освещения   на опорах </a:t>
            </a:r>
            <a:r>
              <a:rPr lang="ru-RU" sz="1400" b="1" dirty="0"/>
              <a:t>линий</a:t>
            </a:r>
            <a:r>
              <a:rPr lang="ru-RU" sz="1400" dirty="0"/>
              <a:t> передач</a:t>
            </a:r>
            <a:r>
              <a:rPr lang="ru-RU" sz="1400" dirty="0" smtClean="0"/>
              <a:t>)  -                 521,0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805264"/>
            <a:ext cx="293432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120,0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83465" y="2927486"/>
            <a:ext cx="2625518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62551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347,2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187700" y="908720"/>
            <a:ext cx="287956" cy="38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МКУ «Управление благоустройства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и содержание кладбищ -                                        4 418,0 тыс.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3465" y="2040276"/>
            <a:ext cx="262551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вакуумной машины -                             4 683,0 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</a:t>
            </a:r>
            <a:endParaRPr lang="ru-RU" sz="2000" b="1" i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ПО ОБРАЗОВАНИЮ                                        НА 2025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14,0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14,0 тыс. руб.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49080"/>
            <a:ext cx="47189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:\Users\76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052736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244316"/>
            <a:ext cx="288032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0"/>
            <a:ext cx="7920880" cy="10549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</a:t>
            </a:r>
            <a:r>
              <a:rPr lang="ru-RU" sz="2000" b="1" i="1" dirty="0" smtClean="0">
                <a:latin typeface="Arial Black" panose="020B0A04020102020204" pitchFamily="34" charset="0"/>
              </a:rPr>
              <a:t>ПО </a:t>
            </a:r>
            <a:r>
              <a:rPr lang="ru-RU" sz="2000" b="1" i="1" dirty="0" smtClean="0">
                <a:latin typeface="Arial Black" panose="020B0A04020102020204" pitchFamily="34" charset="0"/>
              </a:rPr>
              <a:t>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                                    НА 2025 ГОД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Подпрограмма «Развитие культуры </a:t>
            </a:r>
            <a:r>
              <a:rPr lang="ru-RU" b="1" i="1" dirty="0" err="1" smtClean="0"/>
              <a:t>Усть-Ницинского</a:t>
            </a:r>
            <a:r>
              <a:rPr lang="ru-RU" b="1" i="1" dirty="0" smtClean="0"/>
              <a:t> сельского поселения  -                                  </a:t>
            </a:r>
          </a:p>
          <a:p>
            <a:pPr algn="ctr"/>
            <a:r>
              <a:rPr lang="ru-RU" b="1" i="1" dirty="0" smtClean="0"/>
              <a:t>   56 119,0тыс. руб.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39 824,6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256" y="3248434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                          8 392,4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592288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DSCN1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0170"/>
            <a:ext cx="3563888" cy="2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65276" y="2152447"/>
            <a:ext cx="2952328" cy="10963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Жиряковского</a:t>
            </a:r>
            <a:r>
              <a:rPr lang="ru-RU" sz="1600" dirty="0" smtClean="0"/>
              <a:t>  сельского клуба -                                    7 902,0 тыс.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2025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20 979 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39444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</a:t>
            </a:r>
            <a:endParaRPr lang="ru-RU" sz="2000" b="1" i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ПО </a:t>
            </a:r>
            <a:r>
              <a:rPr lang="ru-RU" sz="2000" b="1" i="1" dirty="0" smtClean="0">
                <a:latin typeface="Arial Black" panose="020B0A04020102020204" pitchFamily="34" charset="0"/>
              </a:rPr>
              <a:t>СОЦИАЛЬНОЙ ПОЛИТИКЕ </a:t>
            </a:r>
            <a:r>
              <a:rPr lang="ru-RU" sz="2000" b="1" i="1" dirty="0">
                <a:latin typeface="Arial Black" panose="020B0A04020102020204" pitchFamily="34" charset="0"/>
              </a:rPr>
              <a:t> </a:t>
            </a:r>
            <a:endParaRPr lang="ru-RU" sz="2000" b="1" i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2025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12776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Подпрограмма «Социальная политика в </a:t>
            </a:r>
            <a:r>
              <a:rPr lang="ru-RU" b="1" i="1" dirty="0" err="1" smtClean="0"/>
              <a:t>Усть-Ницинском</a:t>
            </a:r>
            <a:r>
              <a:rPr lang="ru-RU" b="1" i="1" dirty="0" smtClean="0"/>
              <a:t> сельском поселении» -                                      812,0 тыс. руб.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02939"/>
            <a:ext cx="3744416" cy="19387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дня инвалидов –                                        12,0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538738"/>
            <a:ext cx="3528392" cy="22026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Предоставление социальной выплаты взамен предоставления </a:t>
            </a:r>
            <a:r>
              <a:rPr lang="ru-RU" dirty="0" err="1">
                <a:solidFill>
                  <a:srgbClr val="7030A0"/>
                </a:solidFill>
              </a:rPr>
              <a:t>беплатно</a:t>
            </a:r>
            <a:r>
              <a:rPr lang="ru-RU" dirty="0">
                <a:solidFill>
                  <a:srgbClr val="7030A0"/>
                </a:solidFill>
              </a:rPr>
              <a:t> в собственность земельного участка гражданам, имеющих трех и более </a:t>
            </a:r>
            <a:r>
              <a:rPr lang="ru-RU" dirty="0" smtClean="0">
                <a:solidFill>
                  <a:srgbClr val="7030A0"/>
                </a:solidFill>
              </a:rPr>
              <a:t>детей         -              800,0 тыс. руб.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</a:t>
            </a:r>
            <a:r>
              <a:rPr lang="ru-RU" sz="2000" b="1" i="1" dirty="0" smtClean="0">
                <a:latin typeface="Arial Black" panose="020B0A04020102020204" pitchFamily="34" charset="0"/>
              </a:rPr>
              <a:t>                                  </a:t>
            </a:r>
            <a:r>
              <a:rPr lang="ru-RU" sz="2000" b="1" i="1" dirty="0" smtClean="0">
                <a:latin typeface="Arial Black" panose="020B0A04020102020204" pitchFamily="34" charset="0"/>
              </a:rPr>
              <a:t>ПО ФИЗИЧЕСКОЙ КУЛЬТУРЕ И </a:t>
            </a:r>
            <a:r>
              <a:rPr lang="ru-RU" sz="2000" b="1" i="1" dirty="0" smtClean="0">
                <a:latin typeface="Arial Black" panose="020B0A04020102020204" pitchFamily="34" charset="0"/>
              </a:rPr>
              <a:t>СПОРТУ  НА 2025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162" y="1458723"/>
            <a:ext cx="751823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b="1" i="1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b="1" i="1" dirty="0" smtClean="0">
                <a:latin typeface="Arial Black" panose="020B0A04020102020204" pitchFamily="34" charset="0"/>
              </a:rPr>
              <a:t> сельского поселения» -                                                 182,0 тыс. руб.</a:t>
            </a:r>
            <a:endParaRPr lang="ru-RU" sz="1600" b="1" i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481" y="2924944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152,0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6" y="2780928"/>
            <a:ext cx="24482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3817354" cy="20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58403"/>
            <a:ext cx="3096344" cy="20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65983" y="2924945"/>
            <a:ext cx="2758533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спортинвентаря   -                    30,0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4353752"/>
              </p:ext>
            </p:extLst>
          </p:nvPr>
        </p:nvGraphicFramePr>
        <p:xfrm>
          <a:off x="395537" y="1340769"/>
          <a:ext cx="8424936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152128"/>
                <a:gridCol w="1296144"/>
                <a:gridCol w="1296144"/>
                <a:gridCol w="1080120"/>
                <a:gridCol w="1152128"/>
              </a:tblGrid>
              <a:tr h="556098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2027</a:t>
                      </a: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9024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Объем муниципального долга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80281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139024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Обязательства по муниципальной гарантии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7433,0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7793,0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8173,0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8491,5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8889,5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4" name="Picture 3" descr="C:\Users\76\Desktop\ПРЕЗЕНТАЦИЯ\картинки\5901b2f959ef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2492896"/>
            <a:ext cx="465764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76\Desktop\DSC06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0445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2780928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62jfpo-m4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" y="188640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31721" y="4653136"/>
            <a:ext cx="4572000" cy="20313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i="1" dirty="0"/>
              <a:t>Администрация </a:t>
            </a:r>
            <a:r>
              <a:rPr lang="ru-RU" i="1" dirty="0" err="1"/>
              <a:t>Усть-Ницинского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623943, Свердловская область, </a:t>
            </a:r>
            <a:r>
              <a:rPr lang="ru-RU" i="1" dirty="0" err="1"/>
              <a:t>Слободо</a:t>
            </a:r>
            <a:r>
              <a:rPr lang="ru-RU" i="1" dirty="0"/>
              <a:t>-Туринский район, с. </a:t>
            </a:r>
            <a:r>
              <a:rPr lang="ru-RU" i="1" dirty="0" err="1"/>
              <a:t>Усть-Ницинское</a:t>
            </a:r>
            <a:r>
              <a:rPr lang="ru-RU" i="1" dirty="0"/>
              <a:t>, ул. </a:t>
            </a:r>
            <a:r>
              <a:rPr lang="ru-RU" i="1" dirty="0" err="1"/>
              <a:t>Шанаурина</a:t>
            </a:r>
            <a:r>
              <a:rPr lang="ru-RU" i="1" dirty="0"/>
              <a:t>, 34</a:t>
            </a:r>
          </a:p>
          <a:p>
            <a:pPr algn="ctr"/>
            <a:r>
              <a:rPr lang="ru-RU" i="1" dirty="0"/>
              <a:t>тел. (343)6127845,          (343)6127843</a:t>
            </a:r>
          </a:p>
          <a:p>
            <a:pPr algn="ctr"/>
            <a:r>
              <a:rPr lang="en-US" i="1" u="sng" dirty="0">
                <a:solidFill>
                  <a:srgbClr val="0070C0"/>
                </a:solidFill>
              </a:rPr>
              <a:t>E-mail</a:t>
            </a:r>
            <a:r>
              <a:rPr lang="ru-RU" i="1" u="sng" dirty="0">
                <a:solidFill>
                  <a:srgbClr val="0070C0"/>
                </a:solidFill>
              </a:rPr>
              <a:t>:</a:t>
            </a:r>
            <a:r>
              <a:rPr lang="en-US" i="1" u="sng" dirty="0">
                <a:solidFill>
                  <a:srgbClr val="0070C0"/>
                </a:solidFill>
              </a:rPr>
              <a:t>ustniza@yandex.ru</a:t>
            </a:r>
            <a:endParaRPr lang="ru-RU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61776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019071" cy="7200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8136904" cy="5040560"/>
          </a:xfrm>
        </p:spPr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0"/>
            <a:ext cx="8208912" cy="11247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ОСНОВНЫЕ ЭТАПЫ СОСТАВЛЕНИЯ И УТВЕРЖДЕНИЯ БЮДЖЕТА СЕЛЬСКОГО ПОСЕЛЕНИЯ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83569" y="1628800"/>
            <a:ext cx="2592288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0301" y="980728"/>
            <a:ext cx="5510171" cy="19442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/>
              <a:t>Составление проекта бюджета сельского поселения на очередной финансовый год и плановый период (очередной финансовый год)  принимается Администрацией в форме постановления, регламентирующего сроки и процедуры разработки проекта бюджета сельского поселения,  порядок работы над иными документами и материалами, обязательными для направления в Думу сельского поселения одновременно с проектом бюджета сельского поселения</a:t>
            </a:r>
            <a:r>
              <a:rPr lang="ru-RU" sz="1200" b="1" dirty="0" smtClean="0"/>
              <a:t>. Непосредственное составление проекта бюджета осуществляет финансовое управление.</a:t>
            </a:r>
            <a:endParaRPr lang="ru-RU" sz="1200" b="1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83568" y="3645024"/>
            <a:ext cx="2592289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проекта бюджета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89970" y="5805264"/>
            <a:ext cx="2592287" cy="9144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бюджета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0301" y="2924944"/>
            <a:ext cx="5616624" cy="25202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 - Сформированный проект бюджета сельского поселения Глава вносит на </a:t>
            </a:r>
            <a:r>
              <a:rPr lang="ru-RU" sz="1200" b="1" dirty="0"/>
              <a:t>рассмотрение в Думу сельского поселения </a:t>
            </a:r>
            <a:r>
              <a:rPr lang="ru-RU" sz="1200" b="1" dirty="0" smtClean="0"/>
              <a:t> </a:t>
            </a:r>
            <a:r>
              <a:rPr lang="ru-RU" sz="1200" b="1" dirty="0"/>
              <a:t>не позднее 15 ноября текущего финансового года</a:t>
            </a:r>
            <a:r>
              <a:rPr lang="ru-RU" sz="1200" b="1" dirty="0" smtClean="0"/>
              <a:t>.</a:t>
            </a:r>
          </a:p>
          <a:p>
            <a:pPr algn="just"/>
            <a:r>
              <a:rPr lang="ru-RU" sz="1200" b="1" dirty="0" smtClean="0"/>
              <a:t>  - Принятый </a:t>
            </a:r>
            <a:r>
              <a:rPr lang="ru-RU" sz="1200" b="1" dirty="0"/>
              <a:t>к рассмотрению Думой сельского поселения проект решения о бюджете в течение двух рабочих дней направляется председателем Думы  в комиссию Думы сельского поселения по экономическим вопросам и Контрольный </a:t>
            </a:r>
            <a:r>
              <a:rPr lang="ru-RU" sz="1200" b="1" dirty="0" smtClean="0"/>
              <a:t>орган.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-  Проект </a:t>
            </a:r>
            <a:r>
              <a:rPr lang="ru-RU" sz="1200" b="1" dirty="0"/>
              <a:t>бюджета сельского поселения в обязательном порядке выносится на публичные слушания после его принятия в первом чтении. </a:t>
            </a:r>
            <a:r>
              <a:rPr lang="ru-RU" sz="1200" b="1" dirty="0" smtClean="0"/>
              <a:t> </a:t>
            </a:r>
            <a:r>
              <a:rPr lang="ru-RU" sz="1200" b="1" dirty="0"/>
              <a:t>Порядок проведения публичных слушаний определяется в соответствии с утвержденным Думой сельского поселения нормативным правовым актом, регулирующим порядок организации и проведения публичных слушаний в сельском поселении</a:t>
            </a:r>
            <a:r>
              <a:rPr lang="ru-RU" sz="1200" b="1" dirty="0" smtClean="0"/>
              <a:t>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0301" y="5517232"/>
            <a:ext cx="5582179" cy="1296144"/>
          </a:xfrm>
          <a:prstGeom prst="roundRect">
            <a:avLst>
              <a:gd name="adj" fmla="val 2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Бюджет сельского поселения утверждается Думой сельского поселения в форме Решения. Принятое Думой Решение о </a:t>
            </a:r>
            <a:r>
              <a:rPr lang="ru-RU" sz="1200" b="1" dirty="0"/>
              <a:t>бюджете сельского поселения подлежит опубликованию  в «Информационном вестнике </a:t>
            </a:r>
            <a:r>
              <a:rPr lang="ru-RU" sz="1200" b="1" dirty="0" err="1"/>
              <a:t>Усть</a:t>
            </a:r>
            <a:r>
              <a:rPr lang="ru-RU" sz="1200" b="1" dirty="0"/>
              <a:t> - </a:t>
            </a:r>
            <a:r>
              <a:rPr lang="ru-RU" sz="1200" b="1" dirty="0" err="1"/>
              <a:t>Ницинского</a:t>
            </a:r>
            <a:r>
              <a:rPr lang="ru-RU" sz="1200" b="1" dirty="0"/>
              <a:t> сельского поселения» </a:t>
            </a:r>
            <a:r>
              <a:rPr lang="ru-RU" sz="1200" b="1" dirty="0" smtClean="0"/>
              <a:t>и размещению на официальном сайте </a:t>
            </a:r>
            <a:r>
              <a:rPr lang="ru-RU" sz="1200" b="1" dirty="0" err="1" smtClean="0"/>
              <a:t>Усть-Ницинского</a:t>
            </a:r>
            <a:r>
              <a:rPr lang="ru-RU" sz="1200" b="1" dirty="0" smtClean="0"/>
              <a:t> сельского поселения в информационно-телекоммуникационной сети Интернет: </a:t>
            </a:r>
            <a:r>
              <a:rPr lang="en-US" sz="1200" b="1" dirty="0" smtClean="0"/>
              <a:t>www.</a:t>
            </a:r>
            <a:r>
              <a:rPr lang="ru-RU" sz="1200" b="1" dirty="0" err="1" smtClean="0"/>
              <a:t>усть-ницинское.рф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33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19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2025 ГОД И ПЛАНОВЫЙ ПЕРИОД 2026 И 2027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57332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      </a:t>
            </a:r>
            <a:r>
              <a:rPr lang="ru-RU" sz="6400" b="1" dirty="0">
                <a:hlinkClick r:id="rId2"/>
              </a:rPr>
              <a:t>Основным приоритетом бюджетной политики является достижение  национальных целей развития Российской Федерации, определенных в Указе Президента Российской Федерации от </a:t>
            </a:r>
            <a:r>
              <a:rPr lang="ru-RU" sz="6400" b="1" dirty="0" smtClean="0">
                <a:hlinkClick r:id="rId2"/>
              </a:rPr>
              <a:t>07 мая 2024 </a:t>
            </a:r>
            <a:r>
              <a:rPr lang="ru-RU" sz="6400" b="1" dirty="0">
                <a:hlinkClick r:id="rId2"/>
              </a:rPr>
              <a:t>года № </a:t>
            </a:r>
            <a:r>
              <a:rPr lang="ru-RU" sz="6400" b="1" dirty="0" smtClean="0">
                <a:hlinkClick r:id="rId2"/>
              </a:rPr>
              <a:t>309 </a:t>
            </a:r>
            <a:r>
              <a:rPr lang="ru-RU" sz="6400" b="1" dirty="0">
                <a:hlinkClick r:id="rId2"/>
              </a:rPr>
              <a:t>и стратегических задач социально-экономического развития сельского поселения.</a:t>
            </a:r>
            <a:endParaRPr lang="ru-RU" sz="6400" b="1" dirty="0"/>
          </a:p>
          <a:p>
            <a:pPr algn="just"/>
            <a:r>
              <a:rPr lang="ru-RU" sz="6400" b="1" dirty="0" smtClean="0"/>
              <a:t> </a:t>
            </a:r>
            <a:r>
              <a:rPr lang="ru-RU" sz="6400" b="1" dirty="0"/>
              <a:t> </a:t>
            </a:r>
            <a:r>
              <a:rPr lang="ru-RU" sz="6400" b="1" dirty="0" smtClean="0"/>
              <a:t>     </a:t>
            </a:r>
            <a:r>
              <a:rPr lang="ru-RU" sz="6400" b="1" dirty="0" smtClean="0">
                <a:hlinkClick r:id="rId2"/>
              </a:rPr>
              <a:t>Основными </a:t>
            </a:r>
            <a:r>
              <a:rPr lang="ru-RU" sz="6400" b="1" dirty="0">
                <a:hlinkClick r:id="rId2"/>
              </a:rPr>
              <a:t>направлениями бюджетной политики в среднесрочной перспективе являются:</a:t>
            </a:r>
            <a:endParaRPr lang="ru-RU" sz="6400" b="1" dirty="0"/>
          </a:p>
          <a:p>
            <a:r>
              <a:rPr lang="ru-RU" sz="6400" dirty="0" smtClean="0"/>
              <a:t>        </a:t>
            </a:r>
            <a:r>
              <a:rPr lang="ru-RU" sz="6400" dirty="0"/>
              <a:t>1) сохранение населения, укрепление здоровья и повышение благополучия людей, поддержка семьи;</a:t>
            </a:r>
          </a:p>
          <a:p>
            <a:r>
              <a:rPr lang="ru-RU" sz="6400" dirty="0"/>
              <a:t>        </a:t>
            </a:r>
            <a:r>
              <a:rPr lang="ru-RU" sz="6400" dirty="0" smtClean="0"/>
              <a:t>2</a:t>
            </a:r>
            <a:r>
              <a:rPr lang="ru-RU" sz="6400" dirty="0"/>
              <a:t>) реализация потенциала каждого человека, развитие его талантов, воспитание патриотичной и социально ответственной личности;</a:t>
            </a:r>
          </a:p>
          <a:p>
            <a:r>
              <a:rPr lang="ru-RU" sz="6400" dirty="0"/>
              <a:t>      </a:t>
            </a:r>
            <a:r>
              <a:rPr lang="ru-RU" sz="6400" dirty="0" smtClean="0"/>
              <a:t>  </a:t>
            </a:r>
            <a:r>
              <a:rPr lang="ru-RU" sz="6400" dirty="0"/>
              <a:t>3) комфортная и безопасная среда для жизни;</a:t>
            </a:r>
          </a:p>
          <a:p>
            <a:r>
              <a:rPr lang="ru-RU" sz="6400" dirty="0"/>
              <a:t>       </a:t>
            </a:r>
            <a:r>
              <a:rPr lang="ru-RU" sz="6400" dirty="0" smtClean="0"/>
              <a:t> </a:t>
            </a:r>
            <a:r>
              <a:rPr lang="ru-RU" sz="6400" dirty="0"/>
              <a:t>4) экологическое благополучие;</a:t>
            </a:r>
          </a:p>
          <a:p>
            <a:r>
              <a:rPr lang="ru-RU" sz="6400" dirty="0"/>
              <a:t>        </a:t>
            </a:r>
            <a:r>
              <a:rPr lang="ru-RU" sz="6400" dirty="0" smtClean="0"/>
              <a:t>5</a:t>
            </a:r>
            <a:r>
              <a:rPr lang="ru-RU" sz="6400" dirty="0"/>
              <a:t>) устойчивая и динамичная </a:t>
            </a:r>
            <a:r>
              <a:rPr lang="ru-RU" sz="6400" dirty="0" smtClean="0"/>
              <a:t>экономика.</a:t>
            </a:r>
          </a:p>
          <a:p>
            <a:r>
              <a:rPr lang="ru-RU" sz="6400" dirty="0" smtClean="0"/>
              <a:t>         Развитие указанных основных направлений бюджетной политики сельского </a:t>
            </a:r>
            <a:r>
              <a:rPr lang="ru-RU" sz="6400" dirty="0"/>
              <a:t>поселения предполагается за счет реализации следующих мер: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   </a:t>
            </a:r>
            <a:r>
              <a:rPr lang="ru-RU" sz="6400" dirty="0"/>
              <a:t>- </a:t>
            </a:r>
            <a:r>
              <a:rPr lang="ru-RU" sz="6400" dirty="0" smtClean="0"/>
              <a:t> </a:t>
            </a:r>
            <a:r>
              <a:rPr lang="ru-RU" sz="6400" dirty="0"/>
              <a:t>повышение эффективности и результативности бюджетных расходов, в том числе путем выполнения мероприятий, направленных на оптимизацию расходов, соблюдение условий использования целевых средств, полученных из других бюджетов бюджетной системы Российской Федерации</a:t>
            </a:r>
            <a:r>
              <a:rPr lang="ru-RU" sz="6400" dirty="0" smtClean="0"/>
              <a:t>;</a:t>
            </a:r>
          </a:p>
          <a:p>
            <a:pPr algn="just"/>
            <a:r>
              <a:rPr lang="ru-RU" sz="6400" dirty="0"/>
              <a:t> </a:t>
            </a:r>
            <a:r>
              <a:rPr lang="ru-RU" sz="6400" dirty="0" smtClean="0"/>
              <a:t>        -  </a:t>
            </a:r>
            <a:r>
              <a:rPr lang="ru-RU" sz="6400" dirty="0"/>
              <a:t>обеспечение долгосрочной устойчивости и сбалансированности местного бюджета</a:t>
            </a:r>
            <a:r>
              <a:rPr lang="ru-RU" sz="6400" dirty="0" smtClean="0"/>
              <a:t>;</a:t>
            </a:r>
          </a:p>
          <a:p>
            <a:pPr algn="just"/>
            <a:r>
              <a:rPr lang="ru-RU" sz="6400" dirty="0" smtClean="0"/>
              <a:t>         - </a:t>
            </a:r>
            <a:r>
              <a:rPr lang="ru-RU" sz="6400" dirty="0"/>
              <a:t>повышение эффективности оказания муниципальных услуг;</a:t>
            </a:r>
          </a:p>
          <a:p>
            <a:pPr algn="just"/>
            <a:r>
              <a:rPr lang="ru-RU" sz="4800" dirty="0" smtClean="0"/>
              <a:t>         </a:t>
            </a:r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/>
              <a:t>      </a:t>
            </a:r>
            <a:r>
              <a:rPr lang="ru-RU" sz="1600" dirty="0"/>
              <a:t> - повышение качества и количества услуг, оказываемых населению органами местного самоуправления, казенными, бюджетными учреждениями и муниципальными унитарными предприятиями, с учетом особенностей проживания граждан;                                         </a:t>
            </a:r>
          </a:p>
          <a:p>
            <a:pPr algn="just"/>
            <a:r>
              <a:rPr lang="ru-RU" sz="1600" dirty="0" smtClean="0"/>
              <a:t>        - </a:t>
            </a:r>
            <a:r>
              <a:rPr lang="ru-RU" sz="1600" dirty="0"/>
              <a:t>обеспечение открытости бюджетного процесса и вовлечения в него граждан, проживающих на территории сельского поселения, в том числе развития инициативного бюджетирования на территории сельского поселения;</a:t>
            </a:r>
          </a:p>
          <a:p>
            <a:r>
              <a:rPr lang="ru-RU" sz="1600" dirty="0" smtClean="0"/>
              <a:t>      - </a:t>
            </a:r>
            <a:r>
              <a:rPr lang="ru-RU" sz="1600" dirty="0"/>
              <a:t>осуществление казначейского контроля закупок с помощью автоматизации контрольных процедур (начиная с планирования и до включения в реестр контрактов данных о соответствующем контракте);</a:t>
            </a:r>
          </a:p>
          <a:p>
            <a:pPr algn="just"/>
            <a:r>
              <a:rPr lang="ru-RU" sz="1600" dirty="0" smtClean="0"/>
              <a:t>      -  </a:t>
            </a:r>
            <a:r>
              <a:rPr lang="ru-RU" sz="1600" dirty="0"/>
              <a:t>повышение качества финансового менеджмента главных распорядителей бюджетных </a:t>
            </a:r>
            <a:r>
              <a:rPr lang="ru-RU" sz="1600" dirty="0" smtClean="0"/>
              <a:t>средств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ru-RU" sz="1600" dirty="0" smtClean="0"/>
              <a:t>- в </a:t>
            </a:r>
            <a:r>
              <a:rPr lang="ru-RU" sz="1600" dirty="0"/>
              <a:t>целях сохранения стабильного функционирования недопустимо образование просроченной дебиторской и кредиторской задолженности по принятым </a:t>
            </a:r>
            <a:r>
              <a:rPr lang="ru-RU" sz="1600" dirty="0" smtClean="0"/>
              <a:t>обязательствам</a:t>
            </a:r>
            <a:r>
              <a:rPr lang="ru-RU" sz="1400" dirty="0" smtClean="0"/>
              <a:t>.</a:t>
            </a:r>
            <a:endParaRPr lang="ru-RU" sz="1600" dirty="0" smtClean="0"/>
          </a:p>
          <a:p>
            <a:pPr algn="just"/>
            <a:r>
              <a:rPr lang="ru-RU" sz="1600" dirty="0" smtClean="0"/>
              <a:t>          </a:t>
            </a:r>
            <a:r>
              <a:rPr lang="ru-RU" sz="1600" dirty="0"/>
              <a:t>Бюджетная политика будет направлена на обеспечение безусловного исполнения действующих обязательств, за счет:</a:t>
            </a:r>
          </a:p>
          <a:p>
            <a:r>
              <a:rPr lang="ru-RU" sz="1600" dirty="0"/>
              <a:t>       </a:t>
            </a:r>
            <a:r>
              <a:rPr lang="ru-RU" sz="1600" dirty="0" smtClean="0"/>
              <a:t>   - </a:t>
            </a:r>
            <a:r>
              <a:rPr lang="ru-RU" sz="1600" dirty="0"/>
              <a:t>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1600" dirty="0"/>
            </a:br>
            <a:r>
              <a:rPr lang="ru-RU" sz="1600" dirty="0"/>
              <a:t>        - увеличения доли программных расходов в общем объеме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 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pPr algn="just"/>
            <a:r>
              <a:rPr lang="ru-RU" sz="1600" dirty="0"/>
              <a:t>         - усиления текущего контроля и ответственности за выполнением муниципальных заданий подведомственных </a:t>
            </a:r>
            <a:r>
              <a:rPr lang="ru-RU" sz="1600" dirty="0" smtClean="0"/>
              <a:t>учреждений.</a:t>
            </a:r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1775092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206,31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139,6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12000,00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12823,88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13757,42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14764,91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15807,59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175,8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21,3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2600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4896</TotalTime>
  <Words>3266</Words>
  <Application>Microsoft Office PowerPoint</Application>
  <PresentationFormat>Экран (4:3)</PresentationFormat>
  <Paragraphs>500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Воздушный поток</vt:lpstr>
      <vt:lpstr>Презентация PowerPoint</vt:lpstr>
      <vt:lpstr>ЧТО ТАКОЕ БЮДЖЕТ?</vt:lpstr>
      <vt:lpstr>Презентация PowerPoint</vt:lpstr>
      <vt:lpstr>Презентация PowerPoint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2025 ГОД И ПЛАНОВЫЙ ПЕРИОД 2026 И 2027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2025 ГОД</vt:lpstr>
      <vt:lpstr>СТРУКТУРА ОСНОВНЫХ НЕНАЛОГОВЫХ ДОХОДОВ БЮДЖЕТА УСТЬ-НИЦИНСКОГО СЕЛЬСКОГО ПОСЕЛЕНИЯ НА 2025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2025ГОД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1</vt:lpstr>
      <vt:lpstr>1</vt:lpstr>
      <vt:lpstr>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407</cp:revision>
  <cp:lastPrinted>2020-12-26T06:54:08Z</cp:lastPrinted>
  <dcterms:created xsi:type="dcterms:W3CDTF">2018-02-07T06:08:12Z</dcterms:created>
  <dcterms:modified xsi:type="dcterms:W3CDTF">2024-12-02T04:41:55Z</dcterms:modified>
</cp:coreProperties>
</file>