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42"/>
  </p:notesMasterIdLst>
  <p:sldIdLst>
    <p:sldId id="257" r:id="rId2"/>
    <p:sldId id="258" r:id="rId3"/>
    <p:sldId id="296" r:id="rId4"/>
    <p:sldId id="29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91" r:id="rId13"/>
    <p:sldId id="294" r:id="rId14"/>
    <p:sldId id="283" r:id="rId15"/>
    <p:sldId id="267" r:id="rId16"/>
    <p:sldId id="280" r:id="rId17"/>
    <p:sldId id="281" r:id="rId18"/>
    <p:sldId id="284" r:id="rId19"/>
    <p:sldId id="285" r:id="rId20"/>
    <p:sldId id="298" r:id="rId21"/>
    <p:sldId id="292" r:id="rId22"/>
    <p:sldId id="293" r:id="rId23"/>
    <p:sldId id="295" r:id="rId24"/>
    <p:sldId id="269" r:id="rId25"/>
    <p:sldId id="286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9" r:id="rId35"/>
    <p:sldId id="278" r:id="rId36"/>
    <p:sldId id="287" r:id="rId37"/>
    <p:sldId id="288" r:id="rId38"/>
    <p:sldId id="289" r:id="rId39"/>
    <p:sldId id="290" r:id="rId40"/>
    <p:sldId id="282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50E7B8D-D4EA-436C-A2D6-E14B9E0A1026}">
          <p14:sldIdLst/>
        </p14:section>
        <p14:section name="Раздел без заголовка" id="{226039B0-BF5B-4BFA-8BCE-B3E952E09EB2}">
          <p14:sldIdLst>
            <p14:sldId id="257"/>
            <p14:sldId id="258"/>
            <p14:sldId id="296"/>
            <p14:sldId id="297"/>
            <p14:sldId id="259"/>
            <p14:sldId id="260"/>
            <p14:sldId id="261"/>
            <p14:sldId id="262"/>
            <p14:sldId id="263"/>
            <p14:sldId id="264"/>
            <p14:sldId id="265"/>
            <p14:sldId id="291"/>
            <p14:sldId id="294"/>
            <p14:sldId id="283"/>
            <p14:sldId id="267"/>
            <p14:sldId id="280"/>
            <p14:sldId id="281"/>
            <p14:sldId id="284"/>
            <p14:sldId id="285"/>
            <p14:sldId id="298"/>
            <p14:sldId id="292"/>
            <p14:sldId id="293"/>
            <p14:sldId id="295"/>
            <p14:sldId id="269"/>
            <p14:sldId id="286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9"/>
            <p14:sldId id="278"/>
            <p14:sldId id="287"/>
            <p14:sldId id="288"/>
            <p14:sldId id="289"/>
            <p14:sldId id="290"/>
            <p14:sldId id="2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69" autoAdjust="0"/>
    <p:restoredTop sz="99398" autoAdjust="0"/>
  </p:normalViewPr>
  <p:slideViewPr>
    <p:cSldViewPr>
      <p:cViewPr>
        <p:scale>
          <a:sx n="90" d="100"/>
          <a:sy n="90" d="100"/>
        </p:scale>
        <p:origin x="-1090" y="-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solidFill>
          <a:srgbClr val="FFFF00"/>
        </a:solidFill>
        <a:ln>
          <a:solidFill>
            <a:srgbClr val="7030A0"/>
          </a:solidFill>
        </a:ln>
      </c:spPr>
    </c:sideWall>
    <c:backWall>
      <c:thickness val="0"/>
      <c:spPr>
        <a:solidFill>
          <a:srgbClr val="FFFF00"/>
        </a:solidFill>
        <a:ln>
          <a:solidFill>
            <a:srgbClr val="7030A0"/>
          </a:solidFill>
        </a:ln>
      </c:spPr>
    </c:backWall>
    <c:plotArea>
      <c:layout>
        <c:manualLayout>
          <c:layoutTarget val="inner"/>
          <c:xMode val="edge"/>
          <c:yMode val="edge"/>
          <c:x val="0.11832041063537743"/>
          <c:y val="3.3097873685030671E-2"/>
          <c:w val="0.85830909020861479"/>
          <c:h val="0.5353315721052639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solidFill>
                <a:schemeClr val="accent6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Доходы от использования имущества, находящегося в государственной и муниципальной собственности</c:v>
                </c:pt>
                <c:pt idx="5">
                  <c:v>Доходы от оказания платных услуг (работ) и компенсации затрат государства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456</c:v>
                </c:pt>
                <c:pt idx="1">
                  <c:v>11992</c:v>
                </c:pt>
                <c:pt idx="2">
                  <c:v>1072</c:v>
                </c:pt>
                <c:pt idx="3">
                  <c:v>1867</c:v>
                </c:pt>
                <c:pt idx="4">
                  <c:v>153</c:v>
                </c:pt>
                <c:pt idx="5">
                  <c:v>46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spPr>
              <a:solidFill>
                <a:schemeClr val="accent2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Доходы от использования имущества, находящегося в государственной и муниципальной собственности</c:v>
                </c:pt>
                <c:pt idx="5">
                  <c:v>Доходы от оказания платных услуг (работ) и компенсации затрат государства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515</c:v>
                </c:pt>
                <c:pt idx="1">
                  <c:v>12472</c:v>
                </c:pt>
                <c:pt idx="2">
                  <c:v>1133</c:v>
                </c:pt>
                <c:pt idx="3">
                  <c:v>1867</c:v>
                </c:pt>
                <c:pt idx="4">
                  <c:v>157</c:v>
                </c:pt>
                <c:pt idx="5">
                  <c:v>47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6980658063082594E-2"/>
                  <c:y val="-2.5195613185836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3">
                  <a:lumMod val="60000"/>
                  <a:lumOff val="40000"/>
                </a:scheme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Доходы от использования имущества, находящегося в государственной и муниципальной собственности</c:v>
                </c:pt>
                <c:pt idx="5">
                  <c:v>Доходы от оказания платных услуг (работ) и компенсации затрат государства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581</c:v>
                </c:pt>
                <c:pt idx="1">
                  <c:v>12971</c:v>
                </c:pt>
                <c:pt idx="2">
                  <c:v>1233</c:v>
                </c:pt>
                <c:pt idx="3">
                  <c:v>1867</c:v>
                </c:pt>
                <c:pt idx="4">
                  <c:v>163</c:v>
                </c:pt>
                <c:pt idx="5">
                  <c:v>49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one"/>
        <c:axId val="32373376"/>
        <c:axId val="32518528"/>
        <c:axId val="20839488"/>
      </c:bar3DChart>
      <c:catAx>
        <c:axId val="3237337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>
            <a:solidFill>
              <a:schemeClr val="accent6">
                <a:lumMod val="75000"/>
              </a:schemeClr>
            </a:solidFill>
          </a:ln>
        </c:spPr>
        <c:txPr>
          <a:bodyPr/>
          <a:lstStyle/>
          <a:p>
            <a:pPr>
              <a:defRPr sz="1150" baseline="0"/>
            </a:pPr>
            <a:endParaRPr lang="ru-RU"/>
          </a:p>
        </c:txPr>
        <c:crossAx val="32518528"/>
        <c:crosses val="autoZero"/>
        <c:auto val="1"/>
        <c:lblAlgn val="ctr"/>
        <c:lblOffset val="100"/>
        <c:noMultiLvlLbl val="0"/>
      </c:catAx>
      <c:valAx>
        <c:axId val="32518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32373376"/>
        <c:crosses val="autoZero"/>
        <c:crossBetween val="between"/>
      </c:valAx>
      <c:serAx>
        <c:axId val="20839488"/>
        <c:scaling>
          <c:orientation val="minMax"/>
        </c:scaling>
        <c:delete val="1"/>
        <c:axPos val="b"/>
        <c:majorTickMark val="none"/>
        <c:minorTickMark val="none"/>
        <c:tickLblPos val="nextTo"/>
        <c:crossAx val="32518528"/>
        <c:crosses val="autoZero"/>
      </c:serAx>
      <c:spPr>
        <a:ln>
          <a:solidFill>
            <a:schemeClr val="accent6">
              <a:lumMod val="7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2100915758464113"/>
          <c:y val="0.92512105437058223"/>
          <c:w val="0.28966091581222159"/>
          <c:h val="6.113588389168880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6077406743166105"/>
          <c:y val="8.4800828077005522E-2"/>
          <c:w val="0.4871550467456478"/>
          <c:h val="0.8533696027686421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Дотации бюджетам поселений на выравнивание бюджетной обеспеченности</c:v>
                </c:pt>
                <c:pt idx="1">
                  <c:v>Субвенции бюджетам поселений</c:v>
                </c:pt>
                <c:pt idx="2">
                  <c:v>Прочие межбюджетные трансферты, передаваемые бюджета поселений</c:v>
                </c:pt>
                <c:pt idx="3">
                  <c:v>субсидии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5404</c:v>
                </c:pt>
                <c:pt idx="1">
                  <c:v>0.8</c:v>
                </c:pt>
                <c:pt idx="2">
                  <c:v>102274.8</c:v>
                </c:pt>
                <c:pt idx="3">
                  <c:v>320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Дотации бюджетам поселений на выравнивание бюджетной обеспеченности</c:v>
                </c:pt>
                <c:pt idx="1">
                  <c:v>Субвенции бюджетам поселений</c:v>
                </c:pt>
                <c:pt idx="2">
                  <c:v>Прочие межбюджетные трансферты, передаваемые бюджета поселений</c:v>
                </c:pt>
                <c:pt idx="3">
                  <c:v>субсидии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 formatCode="0.0">
                  <c:v>6492</c:v>
                </c:pt>
                <c:pt idx="1">
                  <c:v>0.9</c:v>
                </c:pt>
                <c:pt idx="2" formatCode="0.0">
                  <c:v>97111</c:v>
                </c:pt>
                <c:pt idx="3" formatCode="0.0">
                  <c:v>3047.1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Дотации бюджетам поселений на выравнивание бюджетной обеспеченности</c:v>
                </c:pt>
                <c:pt idx="1">
                  <c:v>Субвенции бюджетам поселений</c:v>
                </c:pt>
                <c:pt idx="2">
                  <c:v>Прочие межбюджетные трансферты, передаваемые бюджета поселений</c:v>
                </c:pt>
                <c:pt idx="3">
                  <c:v>субсидии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 formatCode="0.0">
                  <c:v>6813</c:v>
                </c:pt>
                <c:pt idx="1">
                  <c:v>10</c:v>
                </c:pt>
                <c:pt idx="2" formatCode="0.0">
                  <c:v>96117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8359680"/>
        <c:axId val="88361216"/>
        <c:axId val="0"/>
      </c:bar3DChart>
      <c:catAx>
        <c:axId val="88359680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500" baseline="0"/>
            </a:pPr>
            <a:endParaRPr lang="ru-RU"/>
          </a:p>
        </c:txPr>
        <c:crossAx val="88361216"/>
        <c:crosses val="autoZero"/>
        <c:auto val="1"/>
        <c:lblAlgn val="ctr"/>
        <c:lblOffset val="100"/>
        <c:noMultiLvlLbl val="0"/>
      </c:catAx>
      <c:valAx>
        <c:axId val="88361216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88359680"/>
        <c:crosses val="autoZero"/>
        <c:crossBetween val="between"/>
      </c:valAx>
      <c:spPr>
        <a:ln>
          <a:solidFill>
            <a:srgbClr val="7030A0"/>
          </a:solidFill>
        </a:ln>
      </c:spPr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2739099116491605E-2"/>
          <c:y val="8.1065188663247939E-2"/>
          <c:w val="0.8431957013883703"/>
          <c:h val="0.82394573117606817"/>
        </c:manualLayout>
      </c:layout>
      <c:pie3DChart>
        <c:varyColors val="1"/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</c:numCache>
            </c:numRef>
          </c:val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9570.7000000000007</c:v>
                </c:pt>
                <c:pt idx="1">
                  <c:v>226.3</c:v>
                </c:pt>
                <c:pt idx="2">
                  <c:v>1010</c:v>
                </c:pt>
                <c:pt idx="3">
                  <c:v>8167</c:v>
                </c:pt>
                <c:pt idx="4">
                  <c:v>5218</c:v>
                </c:pt>
                <c:pt idx="5">
                  <c:v>11</c:v>
                </c:pt>
                <c:pt idx="6">
                  <c:v>25228</c:v>
                </c:pt>
                <c:pt idx="7">
                  <c:v>11</c:v>
                </c:pt>
                <c:pt idx="8">
                  <c:v>185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rgbClr val="00B0F0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026499743756069E-2"/>
          <c:y val="9.2718489851843139E-2"/>
          <c:w val="0.8431957013883703"/>
          <c:h val="0.821272867682803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18030803477033017"/>
                  <c:y val="1.3731843691396383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6804035662704153"/>
                  <c:y val="0.4389780653800109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9.6938713798825224E-2"/>
                  <c:y val="0.1732145575708087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22950194154054568"/>
                  <c:y val="-0.100137577936322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sz="1300" baseline="0" dirty="0"/>
                      <a:t>культура, кинематография
</a:t>
                    </a:r>
                    <a:r>
                      <a:rPr lang="ru-RU" sz="1300" baseline="0" dirty="0" smtClean="0"/>
                      <a:t>40,60%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0.10871126326465518"/>
                  <c:y val="4.1195531074189147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0%" sourceLinked="0"/>
            <c:spPr>
              <a:solidFill>
                <a:schemeClr val="accent5">
                  <a:lumMod val="50000"/>
                </a:schemeClr>
              </a:solidFill>
            </c:spPr>
            <c:txPr>
              <a:bodyPr/>
              <a:lstStyle/>
              <a:p>
                <a:pPr>
                  <a:defRPr sz="1300" baseline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13437</c:v>
                </c:pt>
                <c:pt idx="1">
                  <c:v>0</c:v>
                </c:pt>
                <c:pt idx="2">
                  <c:v>2357</c:v>
                </c:pt>
                <c:pt idx="3">
                  <c:v>34871</c:v>
                </c:pt>
                <c:pt idx="4">
                  <c:v>21871.599999999999</c:v>
                </c:pt>
                <c:pt idx="5">
                  <c:v>16</c:v>
                </c:pt>
                <c:pt idx="6">
                  <c:v>50173</c:v>
                </c:pt>
                <c:pt idx="7">
                  <c:v>12</c:v>
                </c:pt>
                <c:pt idx="8">
                  <c:v>771</c:v>
                </c:pt>
                <c:pt idx="9">
                  <c:v>77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rgbClr val="00B0F0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rAngAx val="1"/>
    </c:view3D>
    <c:floor>
      <c:thickness val="0"/>
      <c:spPr>
        <a:ln>
          <a:solidFill>
            <a:schemeClr val="accent2">
              <a:lumMod val="75000"/>
            </a:schemeClr>
          </a:solidFill>
        </a:ln>
      </c:spPr>
    </c:floor>
    <c:sideWall>
      <c:thickness val="0"/>
      <c:spPr>
        <a:solidFill>
          <a:srgbClr val="FFFF00"/>
        </a:solidFill>
      </c:spPr>
    </c:sideWall>
    <c:backWall>
      <c:thickness val="0"/>
      <c:spPr>
        <a:solidFill>
          <a:srgbClr val="FFFF00"/>
        </a:solidFill>
      </c:spPr>
    </c:backWall>
    <c:plotArea>
      <c:layout>
        <c:manualLayout>
          <c:layoutTarget val="inner"/>
          <c:xMode val="edge"/>
          <c:yMode val="edge"/>
          <c:x val="0.11880427637669888"/>
          <c:y val="4.1400558668084494E-2"/>
          <c:w val="0.88119572362330112"/>
          <c:h val="0.6829600282508292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5.2102196978113545E-2"/>
                  <c:y val="-0.289481327471550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198996407806546E-2"/>
                  <c:y val="-0.243319393083308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6081870532903751E-2"/>
                  <c:y val="-0.177382274985319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1746009702625637E-2"/>
                  <c:y val="-0.150533075690002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C000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уточненный 2023 год. тыс. руб.</c:v>
                </c:pt>
                <c:pt idx="1">
                  <c:v>2024 год, тыс. руб.</c:v>
                </c:pt>
                <c:pt idx="2">
                  <c:v>2025 год, тыс. руб.</c:v>
                </c:pt>
                <c:pt idx="3">
                  <c:v>2026 год, тыс. руб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13736</c:v>
                </c:pt>
                <c:pt idx="1">
                  <c:v>13437</c:v>
                </c:pt>
                <c:pt idx="2" formatCode="General">
                  <c:v>15534.9</c:v>
                </c:pt>
                <c:pt idx="3">
                  <c:v>16203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уточненный 2023 год. тыс. руб.</c:v>
                </c:pt>
                <c:pt idx="1">
                  <c:v>2024 год, тыс. руб.</c:v>
                </c:pt>
                <c:pt idx="2">
                  <c:v>2025 год, тыс. руб.</c:v>
                </c:pt>
                <c:pt idx="3">
                  <c:v>2026 год, тыс. руб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уточненный 2023 год. тыс. руб.</c:v>
                </c:pt>
                <c:pt idx="1">
                  <c:v>2024 год, тыс. руб.</c:v>
                </c:pt>
                <c:pt idx="2">
                  <c:v>2025 год, тыс. руб.</c:v>
                </c:pt>
                <c:pt idx="3">
                  <c:v>2026 год, тыс. руб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pyramid"/>
        <c:axId val="90748416"/>
        <c:axId val="90749952"/>
        <c:axId val="0"/>
      </c:bar3DChart>
      <c:catAx>
        <c:axId val="9074841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solidFill>
            <a:srgbClr val="FFC000"/>
          </a:solidFill>
        </c:spPr>
        <c:crossAx val="90749952"/>
        <c:crosses val="autoZero"/>
        <c:auto val="1"/>
        <c:lblAlgn val="ctr"/>
        <c:lblOffset val="100"/>
        <c:noMultiLvlLbl val="0"/>
      </c:catAx>
      <c:valAx>
        <c:axId val="90749952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crossAx val="90748416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  <c:spPr>
        <a:solidFill>
          <a:schemeClr val="accent5">
            <a:lumMod val="40000"/>
            <a:lumOff val="60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472483011624139"/>
          <c:y val="4.3262167877451747E-2"/>
          <c:w val="0.87527516988375864"/>
          <c:h val="0.4237862439028047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solidFill>
                <a:schemeClr val="accent5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Уточненный 2023 год, тыс. руб.</c:v>
                </c:pt>
                <c:pt idx="1">
                  <c:v>2024 год, тыс. руб.</c:v>
                </c:pt>
                <c:pt idx="2">
                  <c:v>2025 год, тыс. руб.</c:v>
                </c:pt>
                <c:pt idx="3">
                  <c:v>2026 год, тыс. руб.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1485</c:v>
                </c:pt>
                <c:pt idx="1">
                  <c:v>2357</c:v>
                </c:pt>
                <c:pt idx="2">
                  <c:v>1988</c:v>
                </c:pt>
                <c:pt idx="3">
                  <c:v>2183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Уточненный 2023 год, тыс. руб.</c:v>
                </c:pt>
                <c:pt idx="1">
                  <c:v>2024 год, тыс. руб.</c:v>
                </c:pt>
                <c:pt idx="2">
                  <c:v>2025 год, тыс. руб.</c:v>
                </c:pt>
                <c:pt idx="3">
                  <c:v>2026 год, тыс. руб.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Уточненный 2023 год, тыс. руб.</c:v>
                </c:pt>
                <c:pt idx="1">
                  <c:v>2024 год, тыс. руб.</c:v>
                </c:pt>
                <c:pt idx="2">
                  <c:v>2025 год, тыс. руб.</c:v>
                </c:pt>
                <c:pt idx="3">
                  <c:v>2026 год, тыс. руб.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one"/>
        <c:axId val="99113216"/>
        <c:axId val="99153024"/>
        <c:axId val="115118080"/>
      </c:bar3DChart>
      <c:catAx>
        <c:axId val="9911321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500" baseline="0"/>
            </a:pPr>
            <a:endParaRPr lang="ru-RU"/>
          </a:p>
        </c:txPr>
        <c:crossAx val="99153024"/>
        <c:crosses val="autoZero"/>
        <c:auto val="1"/>
        <c:lblAlgn val="ctr"/>
        <c:lblOffset val="100"/>
        <c:noMultiLvlLbl val="0"/>
      </c:catAx>
      <c:valAx>
        <c:axId val="99153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99113216"/>
        <c:crosses val="autoZero"/>
        <c:crossBetween val="between"/>
      </c:valAx>
      <c:serAx>
        <c:axId val="115118080"/>
        <c:scaling>
          <c:orientation val="minMax"/>
        </c:scaling>
        <c:delete val="1"/>
        <c:axPos val="b"/>
        <c:majorTickMark val="out"/>
        <c:minorTickMark val="none"/>
        <c:tickLblPos val="nextTo"/>
        <c:crossAx val="99153024"/>
        <c:crosses val="autoZero"/>
      </c:serAx>
      <c:spPr>
        <a:solidFill>
          <a:schemeClr val="accent3">
            <a:lumMod val="40000"/>
            <a:lumOff val="6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ln>
          <a:solidFill>
            <a:srgbClr val="7030A0"/>
          </a:solidFill>
        </a:ln>
      </c:spPr>
    </c:floor>
    <c:sideWall>
      <c:thickness val="0"/>
      <c:spPr>
        <a:solidFill>
          <a:srgbClr val="FFFF00"/>
        </a:solidFill>
      </c:spPr>
    </c:sideWall>
    <c:backWall>
      <c:thickness val="0"/>
      <c:spPr>
        <a:solidFill>
          <a:srgbClr val="FFFF00"/>
        </a:solidFill>
      </c:spPr>
    </c:backWall>
    <c:plotArea>
      <c:layout>
        <c:manualLayout>
          <c:layoutTarget val="inner"/>
          <c:xMode val="edge"/>
          <c:yMode val="edge"/>
          <c:x val="0.1067830469511695"/>
          <c:y val="2.9342023663314565E-2"/>
          <c:w val="0.88393151020603111"/>
          <c:h val="0.816446036787245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9430515253484049E-2"/>
                  <c:y val="-1.6847094926305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946550194987751E-3"/>
                  <c:y val="-2.5270863479942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9679301169926506E-3"/>
                  <c:y val="-3.9309888161378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398445370476727E-2"/>
                  <c:y val="-2.2462793235073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C000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уточненный 2023 год, тыс. руб.</c:v>
                </c:pt>
                <c:pt idx="1">
                  <c:v>2024 год, тыс. руб.</c:v>
                </c:pt>
                <c:pt idx="2">
                  <c:v>2025 год, тыс. руб.</c:v>
                </c:pt>
                <c:pt idx="3">
                  <c:v>2026 год, тыс. руб.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30730.9</c:v>
                </c:pt>
                <c:pt idx="1">
                  <c:v>50173</c:v>
                </c:pt>
                <c:pt idx="2">
                  <c:v>48424.4</c:v>
                </c:pt>
                <c:pt idx="3">
                  <c:v>48994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уточненный 2023 год, тыс. руб.</c:v>
                </c:pt>
                <c:pt idx="1">
                  <c:v>2024 год, тыс. руб.</c:v>
                </c:pt>
                <c:pt idx="2">
                  <c:v>2025 год, тыс. руб.</c:v>
                </c:pt>
                <c:pt idx="3">
                  <c:v>2026 год, тыс. руб.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уточненный 2023 год, тыс. руб.</c:v>
                </c:pt>
                <c:pt idx="1">
                  <c:v>2024 год, тыс. руб.</c:v>
                </c:pt>
                <c:pt idx="2">
                  <c:v>2025 год, тыс. руб.</c:v>
                </c:pt>
                <c:pt idx="3">
                  <c:v>2026 год, тыс. руб.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pyramid"/>
        <c:axId val="117796224"/>
        <c:axId val="117810304"/>
        <c:axId val="88425344"/>
      </c:bar3DChart>
      <c:catAx>
        <c:axId val="11779622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solidFill>
            <a:srgbClr val="FFC000"/>
          </a:solidFill>
        </c:spPr>
        <c:txPr>
          <a:bodyPr/>
          <a:lstStyle/>
          <a:p>
            <a:pPr>
              <a:defRPr sz="1800" baseline="0"/>
            </a:pPr>
            <a:endParaRPr lang="ru-RU"/>
          </a:p>
        </c:txPr>
        <c:crossAx val="117810304"/>
        <c:crosses val="autoZero"/>
        <c:auto val="1"/>
        <c:lblAlgn val="ctr"/>
        <c:lblOffset val="100"/>
        <c:noMultiLvlLbl val="0"/>
      </c:catAx>
      <c:valAx>
        <c:axId val="117810304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crossAx val="117796224"/>
        <c:crosses val="autoZero"/>
        <c:crossBetween val="between"/>
      </c:valAx>
      <c:serAx>
        <c:axId val="88425344"/>
        <c:scaling>
          <c:orientation val="minMax"/>
        </c:scaling>
        <c:delete val="1"/>
        <c:axPos val="b"/>
        <c:majorTickMark val="out"/>
        <c:minorTickMark val="none"/>
        <c:tickLblPos val="nextTo"/>
        <c:crossAx val="117810304"/>
        <c:crosses val="autoZero"/>
      </c:serAx>
      <c:spPr>
        <a:noFill/>
        <a:ln w="25400">
          <a:solidFill>
            <a:srgbClr val="0070C0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ln>
          <a:solidFill>
            <a:srgbClr val="7030A0"/>
          </a:solidFill>
        </a:ln>
      </c:spPr>
    </c:floor>
    <c:sideWall>
      <c:thickness val="0"/>
      <c:spPr>
        <a:solidFill>
          <a:srgbClr val="FFFF00"/>
        </a:solidFill>
      </c:spPr>
    </c:sideWall>
    <c:backWall>
      <c:thickness val="0"/>
      <c:spPr>
        <a:solidFill>
          <a:srgbClr val="FFFF00"/>
        </a:solidFill>
      </c:spPr>
    </c:backWall>
    <c:plotArea>
      <c:layout>
        <c:manualLayout>
          <c:layoutTarget val="inner"/>
          <c:xMode val="edge"/>
          <c:yMode val="edge"/>
          <c:x val="0.10519345253108778"/>
          <c:y val="4.0516289214632573E-2"/>
          <c:w val="0.88631473121157611"/>
          <c:h val="0.7484669721468708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dPt>
          <c:dLbls>
            <c:dLbl>
              <c:idx val="0"/>
              <c:layout>
                <c:manualLayout>
                  <c:x val="1.8089160331800778E-2"/>
                  <c:y val="-2.6224135414001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611450414750975E-2"/>
                  <c:y val="-3.93362031210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089160331800778E-2"/>
                  <c:y val="-1.8356894789801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074300276500649E-2"/>
                  <c:y val="-2.884654895540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C000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уточненный 2023 год, тыс. руб.</c:v>
                </c:pt>
                <c:pt idx="1">
                  <c:v>2024 год, тыс. руб.</c:v>
                </c:pt>
                <c:pt idx="2">
                  <c:v>2025 год, тыс. руб.</c:v>
                </c:pt>
                <c:pt idx="3">
                  <c:v>2026 год, тыс. руб.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17339</c:v>
                </c:pt>
                <c:pt idx="1">
                  <c:v>34871</c:v>
                </c:pt>
                <c:pt idx="2">
                  <c:v>25819</c:v>
                </c:pt>
                <c:pt idx="3">
                  <c:v>27195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уточненный 2023 год, тыс. руб.</c:v>
                </c:pt>
                <c:pt idx="1">
                  <c:v>2024 год, тыс. руб.</c:v>
                </c:pt>
                <c:pt idx="2">
                  <c:v>2025 год, тыс. руб.</c:v>
                </c:pt>
                <c:pt idx="3">
                  <c:v>2026 год, тыс. руб.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уточненный 2023 год, тыс. руб.</c:v>
                </c:pt>
                <c:pt idx="1">
                  <c:v>2024 год, тыс. руб.</c:v>
                </c:pt>
                <c:pt idx="2">
                  <c:v>2025 год, тыс. руб.</c:v>
                </c:pt>
                <c:pt idx="3">
                  <c:v>2026 год, тыс. руб.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pyramid"/>
        <c:axId val="118169600"/>
        <c:axId val="118171136"/>
        <c:axId val="117866496"/>
      </c:bar3DChart>
      <c:catAx>
        <c:axId val="11816960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solidFill>
            <a:srgbClr val="FFC000"/>
          </a:solidFill>
        </c:spPr>
        <c:crossAx val="118171136"/>
        <c:crosses val="autoZero"/>
        <c:auto val="1"/>
        <c:lblAlgn val="ctr"/>
        <c:lblOffset val="100"/>
        <c:noMultiLvlLbl val="0"/>
      </c:catAx>
      <c:valAx>
        <c:axId val="118171136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crossAx val="118169600"/>
        <c:crosses val="autoZero"/>
        <c:crossBetween val="between"/>
      </c:valAx>
      <c:serAx>
        <c:axId val="117866496"/>
        <c:scaling>
          <c:orientation val="minMax"/>
        </c:scaling>
        <c:delete val="1"/>
        <c:axPos val="b"/>
        <c:majorTickMark val="out"/>
        <c:minorTickMark val="none"/>
        <c:tickLblPos val="nextTo"/>
        <c:crossAx val="118171136"/>
        <c:crosses val="autoZero"/>
      </c:serAx>
      <c:spPr>
        <a:ln>
          <a:solidFill>
            <a:srgbClr val="7030A0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accent6">
            <a:lumMod val="20000"/>
            <a:lumOff val="80000"/>
          </a:schemeClr>
        </a:solidFill>
        <a:ln>
          <a:solidFill>
            <a:schemeClr val="accent6"/>
          </a:solidFill>
        </a:ln>
      </c:spPr>
    </c:sideWall>
    <c:backWall>
      <c:thickness val="0"/>
      <c:spPr>
        <a:solidFill>
          <a:schemeClr val="accent6">
            <a:lumMod val="20000"/>
            <a:lumOff val="80000"/>
          </a:schemeClr>
        </a:solidFill>
        <a:ln>
          <a:solidFill>
            <a:schemeClr val="accent6"/>
          </a:solidFill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Lbls>
            <c:spPr>
              <a:solidFill>
                <a:schemeClr val="accent5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УТОЧНЕННЫЙ 2023 ГОД, ТЫС. РУБ.</c:v>
                </c:pt>
                <c:pt idx="1">
                  <c:v>2024 ГОД, ТЫС. РУБ.</c:v>
                </c:pt>
                <c:pt idx="2">
                  <c:v>2025 ГОД, ТЫС. РУБ.</c:v>
                </c:pt>
                <c:pt idx="3">
                  <c:v>2026 ГОД, ТЫС. РУБ.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General">
                  <c:v>16802.3</c:v>
                </c:pt>
                <c:pt idx="1">
                  <c:v>21871.599999999999</c:v>
                </c:pt>
                <c:pt idx="2" formatCode="General">
                  <c:v>27739.8</c:v>
                </c:pt>
                <c:pt idx="3" formatCode="General">
                  <c:v>18874.3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УТОЧНЕННЫЙ 2023 ГОД, ТЫС. РУБ.</c:v>
                </c:pt>
                <c:pt idx="1">
                  <c:v>2024 ГОД, ТЫС. РУБ.</c:v>
                </c:pt>
                <c:pt idx="2">
                  <c:v>2025 ГОД, ТЫС. РУБ.</c:v>
                </c:pt>
                <c:pt idx="3">
                  <c:v>2026 ГОД, ТЫС. РУБ.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УТОЧНЕННЫЙ 2023 ГОД, ТЫС. РУБ.</c:v>
                </c:pt>
                <c:pt idx="1">
                  <c:v>2024 ГОД, ТЫС. РУБ.</c:v>
                </c:pt>
                <c:pt idx="2">
                  <c:v>2025 ГОД, ТЫС. РУБ.</c:v>
                </c:pt>
                <c:pt idx="3">
                  <c:v>2026 ГОД, ТЫС. РУБ.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pyramid"/>
        <c:axId val="118215040"/>
        <c:axId val="118216576"/>
        <c:axId val="0"/>
      </c:bar3DChart>
      <c:catAx>
        <c:axId val="11821504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solidFill>
            <a:srgbClr val="FFFF00"/>
          </a:solidFill>
        </c:spPr>
        <c:txPr>
          <a:bodyPr/>
          <a:lstStyle/>
          <a:p>
            <a:pPr>
              <a:defRPr sz="1370" baseline="0"/>
            </a:pPr>
            <a:endParaRPr lang="ru-RU"/>
          </a:p>
        </c:txPr>
        <c:crossAx val="118216576"/>
        <c:crosses val="autoZero"/>
        <c:auto val="1"/>
        <c:lblAlgn val="ctr"/>
        <c:lblOffset val="100"/>
        <c:noMultiLvlLbl val="0"/>
      </c:catAx>
      <c:valAx>
        <c:axId val="118216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18215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0.1371</cdr:x>
      <cdr:y>0.83508</cdr:y>
    </cdr:from>
    <cdr:to>
      <cdr:x>0.22581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24136" y="4630216"/>
          <a:ext cx="79208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0.0614</cdr:x>
      <cdr:y>0.81859</cdr:y>
    </cdr:from>
    <cdr:to>
      <cdr:x>0.80702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4056" y="4126160"/>
          <a:ext cx="612068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2B2A3-72AE-453E-9692-B029D7955CC4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EF91C-20F7-4970-9039-50E9C7A4D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51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246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107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736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541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51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0A06F5DAE0DEC63D4B69F1256798D6EE7C915EEEF5C530FE9A16E7D809B34651AFD6E523F7449E46C8287304867D8EE1FF4AL4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37140"/>
            <a:ext cx="7533456" cy="5356156"/>
          </a:xfrm>
        </p:spPr>
      </p:pic>
      <p:sp>
        <p:nvSpPr>
          <p:cNvPr id="5" name="TextBox 4"/>
          <p:cNvSpPr txBox="1"/>
          <p:nvPr/>
        </p:nvSpPr>
        <p:spPr>
          <a:xfrm>
            <a:off x="3016533" y="62068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ЖЕТ ДЛЯ</a:t>
            </a:r>
            <a:endParaRPr lang="ru-RU" sz="3600" b="1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6533" y="1916832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endParaRPr lang="ru-RU" sz="16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5" y="3861048"/>
            <a:ext cx="5684569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«</a:t>
            </a:r>
            <a:r>
              <a:rPr lang="ru-RU" sz="2400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 БЮДЖЕТЕ УСТЬ-НИЦИНСКОГО</a:t>
            </a:r>
            <a:endParaRPr lang="ru-RU" sz="2400" b="1" i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2138" y="4334004"/>
            <a:ext cx="6114174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СЕЛЬСКОГ</a:t>
            </a:r>
            <a:r>
              <a:rPr lang="ru-RU" sz="24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 </a:t>
            </a:r>
            <a:r>
              <a:rPr lang="ru-RU" sz="2400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ПОСЕЛЕНИЯ НА 2024ГОД</a:t>
            </a:r>
            <a:endParaRPr lang="ru-RU" sz="2400" b="1" i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7864" y="4795669"/>
            <a:ext cx="3844322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И ПЛАНОВЫЙ ПЕРИОД </a:t>
            </a:r>
            <a:endParaRPr lang="ru-RU" sz="2400" b="1" i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9912" y="5281691"/>
            <a:ext cx="3814090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2025 И 2026 </a:t>
            </a:r>
            <a:r>
              <a:rPr lang="ru-RU" sz="2400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ГОДОВ»</a:t>
            </a:r>
            <a:endParaRPr lang="ru-RU" sz="2400" b="1" i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051" name="Picture 3" descr="C:\Users\76\Desktop\Бюджет\бюджет для граждан\ПРЕЗЕНТАЦИЯ\картинки\92563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762" y="-395756"/>
            <a:ext cx="45719" cy="744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171400"/>
            <a:ext cx="1584176" cy="260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27984" y="0"/>
            <a:ext cx="3957266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БЮДЖЕТ ДЛЯ ГРАЖДАН</a:t>
            </a:r>
            <a:endParaRPr lang="ru-RU" sz="3600" b="1" i="1" dirty="0">
              <a:solidFill>
                <a:schemeClr val="accent6">
                  <a:lumMod val="75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2949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064896" cy="54868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ДОХОДЫ И РАСХОДЫ БЮДЖЕТА УСТЬ-НИЦИНСКОГО СЕЛЬСКОГО ПОСЕЛЕНИЯ, ТЫС. РУБ.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22438607"/>
              </p:ext>
            </p:extLst>
          </p:nvPr>
        </p:nvGraphicFramePr>
        <p:xfrm>
          <a:off x="251520" y="692697"/>
          <a:ext cx="8712968" cy="6169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/>
                <a:gridCol w="1368152"/>
                <a:gridCol w="1152128"/>
                <a:gridCol w="1296144"/>
              </a:tblGrid>
              <a:tr h="3624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2026 год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ДОХОДЫ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всего, в том числе: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123585,6</a:t>
                      </a:r>
                      <a:endParaRPr lang="ru-RU" sz="14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122842,0</a:t>
                      </a:r>
                      <a:endParaRPr lang="ru-RU" sz="14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119804,0</a:t>
                      </a:r>
                      <a:endParaRPr lang="ru-RU" sz="14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Налоговые и неналоговые доходы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15586,0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16191,0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16864,0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Безвозмездные поступления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107999,6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106651,0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102940,0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РАСХОДЫ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всего, в том числе: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123585,6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122842,0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119804,0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13437,0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15534,9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16203,0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Национальная оборона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</a:tr>
              <a:tr h="51352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Национальная безопасность и правоохранительная деятельность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2357,0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1988,0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2183,0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34871,0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25819,0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27195,0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21871,6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27739,8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18874,3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20,0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50173,0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48424,4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48994,0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15,0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771,0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225,0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235,0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Средства массовой информации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77,0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95,0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Условно утвержденные расходы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2994,9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5989,7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Дефицит ( - ), профицит ( + 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405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512511" cy="792088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ДОХОДЫ БЮДЖЕТА УСТЬ-НИЦИНСКОГО СЕЛЬСКОГО ПОСЕЛЕНИЯ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107505" y="1654357"/>
            <a:ext cx="8928991" cy="5074991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marL="1207008" lvl="4" indent="0">
              <a:buNone/>
            </a:pPr>
            <a:endParaRPr lang="ru-RU" dirty="0"/>
          </a:p>
          <a:p>
            <a:pPr marL="1207008" lvl="4" indent="0">
              <a:buNone/>
            </a:pPr>
            <a:endParaRPr lang="ru-RU" dirty="0" smtClean="0"/>
          </a:p>
        </p:txBody>
      </p:sp>
      <p:sp>
        <p:nvSpPr>
          <p:cNvPr id="4" name="Овал 3"/>
          <p:cNvSpPr/>
          <p:nvPr/>
        </p:nvSpPr>
        <p:spPr>
          <a:xfrm>
            <a:off x="323528" y="1772816"/>
            <a:ext cx="26642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Налоговые доходы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300192" y="1772816"/>
            <a:ext cx="2592288" cy="7920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поступления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419872" y="1772816"/>
            <a:ext cx="2690002" cy="7920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Неналоговые доходы</a:t>
            </a: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4211960" y="891973"/>
            <a:ext cx="900100" cy="762384"/>
          </a:xfrm>
          <a:prstGeom prst="downArrow">
            <a:avLst>
              <a:gd name="adj1" fmla="val 50000"/>
              <a:gd name="adj2" fmla="val 4875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3068960"/>
            <a:ext cx="2664296" cy="3600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-налог на доходы   физических лиц;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акцизы на нефтепродукты;     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- налог на имущество физических лиц;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- земельный налог.</a:t>
            </a:r>
            <a:r>
              <a:rPr lang="ru-RU" dirty="0" smtClean="0">
                <a:solidFill>
                  <a:srgbClr val="00B0F0"/>
                </a:solidFill>
              </a:rPr>
              <a:t>            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 rot="2357523">
            <a:off x="2137991" y="841117"/>
            <a:ext cx="902322" cy="86409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9151683">
            <a:off x="6276586" y="796204"/>
            <a:ext cx="866792" cy="83262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489386" y="3068960"/>
            <a:ext cx="2620488" cy="3600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dirty="0"/>
              <a:t>д</a:t>
            </a:r>
            <a:r>
              <a:rPr lang="ru-RU" dirty="0" smtClean="0"/>
              <a:t>оходы от использования имущества;             - доходы от оказания платных услуг (работ) и компенсации затрат;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- доходы от продажи материальных и нематериальных активов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97302" y="3068960"/>
            <a:ext cx="2448272" cy="259228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dirty="0" smtClean="0"/>
              <a:t>поступления от других бюджетов (межбюджетные трансферты) (кроме налоговых и неналоговых доходов)</a:t>
            </a:r>
          </a:p>
          <a:p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78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60840" cy="864096"/>
          </a:xfrm>
          <a:solidFill>
            <a:srgbClr val="FFFF00"/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СТРУКТУРА ОСНОВНЫХ НАЛОГОВЫХ ДОХОДОВ БЮДЖЕТА УСТЬ-НИЦИНСКОГО СЕЛЬСКОГО ПОСЕЛЕНИЯ НА 2024 ГОД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827584" y="4538902"/>
            <a:ext cx="2699804" cy="1524992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Акцизы по подакцизным товарам (продукции) –               11 992,0 тыс. рублей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755576" y="1340768"/>
            <a:ext cx="2520280" cy="1648048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Налог на доходы физических лиц – 456,0 тыс. рублей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724128" y="4581128"/>
            <a:ext cx="2737296" cy="144054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Налог на имущество физических лиц –                   1 072,0 тыс. рублей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724128" y="1196752"/>
            <a:ext cx="2469976" cy="1609245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Земельный налог –                1867,0 тыс. рублей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7" name="Выноска со стрелками влево/вправо 16"/>
          <p:cNvSpPr/>
          <p:nvPr/>
        </p:nvSpPr>
        <p:spPr>
          <a:xfrm>
            <a:off x="2771800" y="2541434"/>
            <a:ext cx="3470188" cy="1775135"/>
          </a:xfrm>
          <a:prstGeom prst="leftRight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Налоговые доходы –                        15 387,0тыс. рублей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923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848872" cy="864096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ru-RU" sz="1800" i="1" dirty="0" smtClean="0">
                <a:solidFill>
                  <a:schemeClr val="accent6">
                    <a:lumMod val="75000"/>
                  </a:schemeClr>
                </a:solidFill>
              </a:rPr>
              <a:t>СТРУКТУРА ОСНОВНЫХ НЕНАЛОГОВЫХ ДОХОДОВ БЮДЖЕТА УСТЬ-НИЦИНСКОГО СЕЛЬСКОГО ПОСЕЛЕНИЯ НА 2024 ГОД </a:t>
            </a:r>
            <a:endParaRPr lang="ru-RU" sz="1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1484784"/>
            <a:ext cx="7272808" cy="4482832"/>
          </a:xfrm>
        </p:spPr>
        <p:txBody>
          <a:bodyPr>
            <a:normAutofit/>
          </a:bodyPr>
          <a:lstStyle/>
          <a:p>
            <a:pPr lvl="4"/>
            <a:r>
              <a:rPr lang="ru-RU" sz="1800" dirty="0" smtClean="0">
                <a:solidFill>
                  <a:srgbClr val="FF0000"/>
                </a:solidFill>
              </a:rPr>
              <a:t>Неналоговые доходы – 199,0 тыс. рублей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7" name="Волна 6"/>
          <p:cNvSpPr/>
          <p:nvPr/>
        </p:nvSpPr>
        <p:spPr>
          <a:xfrm>
            <a:off x="827584" y="2132856"/>
            <a:ext cx="2955445" cy="1850504"/>
          </a:xfrm>
          <a:prstGeom prst="wav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 от оказания платных услуг (работ) – 46,0 тыс. рублей</a:t>
            </a:r>
            <a:endParaRPr lang="ru-RU" dirty="0"/>
          </a:p>
        </p:txBody>
      </p:sp>
      <p:sp>
        <p:nvSpPr>
          <p:cNvPr id="8" name="Волна 7"/>
          <p:cNvSpPr/>
          <p:nvPr/>
        </p:nvSpPr>
        <p:spPr>
          <a:xfrm>
            <a:off x="4788024" y="2632472"/>
            <a:ext cx="3888432" cy="3218656"/>
          </a:xfrm>
          <a:prstGeom prst="wav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 ОТ ИСПОЛЬЗОВАНИЯ ИМУЩЕСТВА, НАХОДЯЩЕГОСЯ В МУНИЦИПАЛЬНОЙ СОБСТВЕННОСТИ – 153,0 ТЫС. РУБЛЕЙ</a:t>
            </a:r>
            <a:endParaRPr lang="ru-RU" dirty="0"/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827584" y="4241800"/>
            <a:ext cx="3672408" cy="2376264"/>
          </a:xfrm>
          <a:prstGeom prst="flowChartPunchedTap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 ОТ ПРОДАЖИ ЗЕМЕЛЬНЫХ УЧАСТКОВ, НАХОДЯЩИХСЯ В СОБСТВЕННОСТИ СЕЛЬСКОГО ПОСЕЛЕНИЯ – 0,0 ТЫС. РУБЛЕЙ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160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568952" cy="792088"/>
          </a:xfrm>
        </p:spPr>
        <p:txBody>
          <a:bodyPr/>
          <a:lstStyle/>
          <a:p>
            <a:pPr lvl="1"/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86234240"/>
              </p:ext>
            </p:extLst>
          </p:nvPr>
        </p:nvGraphicFramePr>
        <p:xfrm>
          <a:off x="107504" y="1196752"/>
          <a:ext cx="892899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вал 3"/>
          <p:cNvSpPr/>
          <p:nvPr/>
        </p:nvSpPr>
        <p:spPr>
          <a:xfrm>
            <a:off x="467544" y="116632"/>
            <a:ext cx="8352928" cy="93610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Arial Black" panose="020B0A04020102020204" pitchFamily="34" charset="0"/>
              </a:rPr>
              <a:t>СТРУКТУРА НАЛОГОВЫХ И НЕНАЛОГОВЫХ ДОХОДОВ БЮДЖЕТА УСТЬ-НИЦИНСКОГО СЕЛЬСКОГО ПОСЕЛЕНИЯ </a:t>
            </a:r>
            <a:endParaRPr lang="ru-RU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1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332"/>
            <a:ext cx="7560840" cy="404664"/>
          </a:xfrm>
          <a:solidFill>
            <a:srgbClr val="FFC000"/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</a:rPr>
              <a:t>ОСНОВНЫЕ ДОХОДНЫЕ ИСТОЧНИКИ БЮДЖЕТА</a:t>
            </a:r>
            <a:endParaRPr lang="ru-RU" b="1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20264184"/>
              </p:ext>
            </p:extLst>
          </p:nvPr>
        </p:nvGraphicFramePr>
        <p:xfrm>
          <a:off x="1" y="404665"/>
          <a:ext cx="9252519" cy="7511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1919"/>
                <a:gridCol w="1080120"/>
                <a:gridCol w="1008112"/>
                <a:gridCol w="1080120"/>
                <a:gridCol w="1152128"/>
                <a:gridCol w="1080120"/>
              </a:tblGrid>
              <a:tr h="321104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УТВЕРЖДЕНО, всего тыс. руб.</a:t>
                      </a:r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4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г. факт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 г. оценка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 г. план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 г. план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2026 г. план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9983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Налоговые и неналоговые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доходы, в </a:t>
                      </a:r>
                      <a:r>
                        <a:rPr lang="ru-RU" sz="1400" b="1" baseline="0" dirty="0" err="1" smtClean="0">
                          <a:solidFill>
                            <a:srgbClr val="7030A0"/>
                          </a:solidFill>
                        </a:rPr>
                        <a:t>т.ч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.: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14167,9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14956,0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15586,0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16191,0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16864,0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4211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 на доходы физических лиц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398,5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417,0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456,0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515,0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581,0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38525">
                <a:tc>
                  <a:txBody>
                    <a:bodyPr/>
                    <a:lstStyle/>
                    <a:p>
                      <a:r>
                        <a:rPr lang="ru-RU" sz="1400" b="1" i="0" u="none" strike="noStrike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Акцизы на нефтепродукты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10679,8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11268,0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11992,0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12472,0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12971,0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76248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Налог, взимаемый с налогоплательщиков, применяющих упрощенную систему налогообложения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3852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 на имущество физических лиц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817,7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1020,0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1072,0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1133,0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1233,0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3852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Земельный налог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2102,5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2085,0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1867,0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1867,0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1867,0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77065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98,7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120,0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153,0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157,0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163,0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73860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Доходы от оказания платных услуг (работ)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и компенсации затрат государства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45,7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47,0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49,0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2317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Доходы от продажи материальных и нематериальных активов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25,0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0,0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0,0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0,0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0,0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95402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Доходы от денежных взысканий (штрафов), поступающих в счет погашения задолженности, образовавшейся до 1 января 2020 года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+mj-lt"/>
                        </a:rPr>
                        <a:t>-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8472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Безвозмездные поступления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69047,6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68953,3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107999,6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106651,0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102940,0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</a:tr>
              <a:tr h="53271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ИТОГО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 ДОХОДОВ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83215,5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83909,3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123585,6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122842,0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119804,0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360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512511" cy="1143000"/>
          </a:xfrm>
        </p:spPr>
        <p:txBody>
          <a:bodyPr/>
          <a:lstStyle/>
          <a:p>
            <a:pPr lvl="1"/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2240" y="4581128"/>
            <a:ext cx="223224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395536" y="0"/>
            <a:ext cx="8568952" cy="126876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СТРУКТУРА БЕЗВОЗМЕЗДНЫХ ПОСТУПЛЕНИЙ В БЮДЖЕТ УСТЬ-НИЦИНСКОГО СЕЛЬСКОГО ПОСЕЛЕНИЯ, </a:t>
            </a:r>
            <a:r>
              <a:rPr lang="ru-RU" b="1" i="1" dirty="0" smtClean="0">
                <a:latin typeface="Arial Black" panose="020B0A04020102020204" pitchFamily="34" charset="0"/>
              </a:rPr>
              <a:t>тыс. рублей</a:t>
            </a:r>
            <a:endParaRPr lang="ru-RU" b="1" i="1" dirty="0">
              <a:latin typeface="Arial Black" panose="020B0A04020102020204" pitchFamily="34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050485753"/>
              </p:ext>
            </p:extLst>
          </p:nvPr>
        </p:nvGraphicFramePr>
        <p:xfrm>
          <a:off x="539552" y="1628800"/>
          <a:ext cx="6336704" cy="5013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094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056784" cy="864096"/>
          </a:xfrm>
        </p:spPr>
        <p:txBody>
          <a:bodyPr/>
          <a:lstStyle/>
          <a:p>
            <a:pPr lvl="1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484785"/>
            <a:ext cx="8928992" cy="5328592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107504" y="1556792"/>
            <a:ext cx="3456384" cy="1008112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Общегосударственные вопросы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13 437,0тыс. руб</a:t>
            </a:r>
            <a:r>
              <a:rPr lang="ru-RU" dirty="0" smtClean="0"/>
              <a:t>.                    </a:t>
            </a:r>
            <a:endParaRPr lang="ru-RU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107504" y="2708920"/>
            <a:ext cx="2880320" cy="700656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оборона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0,0тыс.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107504" y="3501008"/>
            <a:ext cx="3744416" cy="1224136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безопасность и правоохранительная деятельность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2 357,0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107504" y="4797152"/>
            <a:ext cx="3744416" cy="792088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экономика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34 871,0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107504" y="5733256"/>
            <a:ext cx="3672408" cy="988688"/>
          </a:xfrm>
          <a:prstGeom prst="homePlat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Жилищно-коммунальное хозяйство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21 871,6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3635896" y="2724828"/>
            <a:ext cx="2900189" cy="1840394"/>
          </a:xfrm>
          <a:prstGeom prst="leftRightArrow">
            <a:avLst>
              <a:gd name="adj1" fmla="val 6682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РАСХОДЫ                                                          123 585,6          тыс. руб.</a:t>
            </a:r>
            <a:endParaRPr lang="ru-RU" b="1" dirty="0"/>
          </a:p>
        </p:txBody>
      </p:sp>
      <p:sp>
        <p:nvSpPr>
          <p:cNvPr id="10" name="Стрелка влево 9"/>
          <p:cNvSpPr/>
          <p:nvPr/>
        </p:nvSpPr>
        <p:spPr>
          <a:xfrm>
            <a:off x="6263680" y="1627288"/>
            <a:ext cx="2772816" cy="865608"/>
          </a:xfrm>
          <a:prstGeom prst="leftArrow">
            <a:avLst>
              <a:gd name="adj1" fmla="val 93239"/>
              <a:gd name="adj2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Образование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16,0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6263680" y="2564904"/>
            <a:ext cx="2772816" cy="1008112"/>
          </a:xfrm>
          <a:prstGeom prst="leftArrow">
            <a:avLst>
              <a:gd name="adj1" fmla="val 9717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Культура, кинематография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50 173,0тыс.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6263680" y="3645025"/>
            <a:ext cx="2772816" cy="904290"/>
          </a:xfrm>
          <a:prstGeom prst="leftArrow">
            <a:avLst>
              <a:gd name="adj1" fmla="val 97170"/>
              <a:gd name="adj2" fmla="val 5000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Социальная политика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12,0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трелка влево 12"/>
          <p:cNvSpPr/>
          <p:nvPr/>
        </p:nvSpPr>
        <p:spPr>
          <a:xfrm>
            <a:off x="6392069" y="4725144"/>
            <a:ext cx="2644427" cy="864096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Физическая культура и спорт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771,0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23529" y="116632"/>
            <a:ext cx="8693098" cy="10801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ОСНОВНЫЕ НАПРАВЛЕНИЯ РАСХОДОВ БЮДЖЕТА УСТЬ-НИЦИНСКОГО СЕЛЬСКОГО ПОСЕЛЕНИЯ НА 2024 ГОД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16" name="Стрелка влево 15"/>
          <p:cNvSpPr/>
          <p:nvPr/>
        </p:nvSpPr>
        <p:spPr>
          <a:xfrm>
            <a:off x="5724129" y="5885656"/>
            <a:ext cx="3210702" cy="864096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Средства массовой информации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77,0 тыс. руб.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99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720080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/>
          <a:lstStyle/>
          <a:p>
            <a:pPr lvl="1" algn="ctr"/>
            <a:r>
              <a:rPr lang="ru-RU" sz="20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СТРУКТУРА РАСХОДОВ БЮДЖЕТА УСТЬ-НИЦИНСКОГО СЕЛЬСКОГО ПОСЕЛЕНИЯ НА 2024 ГОД</a:t>
            </a:r>
            <a:endParaRPr lang="ru-RU" sz="20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52003989"/>
              </p:ext>
            </p:extLst>
          </p:nvPr>
        </p:nvGraphicFramePr>
        <p:xfrm>
          <a:off x="107504" y="908720"/>
          <a:ext cx="892899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98924911"/>
              </p:ext>
            </p:extLst>
          </p:nvPr>
        </p:nvGraphicFramePr>
        <p:xfrm>
          <a:off x="107504" y="1899121"/>
          <a:ext cx="8928992" cy="462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7005" y="1252790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Наибольшую долю в расходах бюджета в 2023 году составят расходы по разделам: культура, кинематография – 40,60 %, национальная экономика – 28,22%, жилищно-коммунальное хозяйство – 17,70</a:t>
            </a:r>
            <a:r>
              <a:rPr lang="ru-RU" sz="1200" dirty="0"/>
              <a:t>% общегосударственные вопросы – </a:t>
            </a:r>
            <a:r>
              <a:rPr lang="ru-RU" sz="1200" dirty="0" smtClean="0"/>
              <a:t>10,87%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4692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984776" cy="936104"/>
          </a:xfrm>
        </p:spPr>
        <p:txBody>
          <a:bodyPr/>
          <a:lstStyle/>
          <a:p>
            <a:pPr lvl="1" algn="ctr"/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42256438"/>
              </p:ext>
            </p:extLst>
          </p:nvPr>
        </p:nvGraphicFramePr>
        <p:xfrm>
          <a:off x="197768" y="1628800"/>
          <a:ext cx="864096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вал 3"/>
          <p:cNvSpPr/>
          <p:nvPr/>
        </p:nvSpPr>
        <p:spPr>
          <a:xfrm>
            <a:off x="0" y="44624"/>
            <a:ext cx="9036496" cy="115212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РАСХОДЫ БЮДЖЕТА УСТЬ-НИЦИНСКОГО СЕЛЬСКОГО ПОСЕЛЕНИЯ ПО РАЗДЕЛУ                               0100 «ОБЩЕГОСУДАРСТВЕННЫЕ ВОПРОСЫ»</a:t>
            </a:r>
            <a:endParaRPr lang="ru-RU" b="1" i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06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416824" cy="504056"/>
          </a:xfrm>
        </p:spPr>
        <p:txBody>
          <a:bodyPr/>
          <a:lstStyle/>
          <a:p>
            <a:pPr lvl="1" algn="ctr"/>
            <a:r>
              <a:rPr lang="ru-RU" sz="20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ЧТО ТАКОЕ БЮДЖЕТ?</a:t>
            </a:r>
            <a:endParaRPr lang="ru-RU" sz="20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203093" y="989997"/>
            <a:ext cx="8856984" cy="5832648"/>
          </a:xfrm>
        </p:spPr>
        <p:txBody>
          <a:bodyPr>
            <a:normAutofit/>
          </a:bodyPr>
          <a:lstStyle/>
          <a:p>
            <a:pPr algn="just"/>
            <a:endParaRPr lang="ru-RU" sz="1800" dirty="0" smtClean="0"/>
          </a:p>
          <a:p>
            <a:pPr algn="just"/>
            <a:endParaRPr lang="ru-RU" sz="1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0145" y="4149080"/>
            <a:ext cx="7992887" cy="96503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форма образования и расходования денежных средств, предназначенных для финансового обеспечения задач и функций </a:t>
            </a:r>
            <a:r>
              <a:rPr lang="ru-RU" dirty="0" smtClean="0"/>
              <a:t>государства и местного </a:t>
            </a:r>
            <a:r>
              <a:rPr lang="ru-RU" dirty="0"/>
              <a:t>самоуправления. </a:t>
            </a:r>
          </a:p>
        </p:txBody>
      </p:sp>
      <p:sp>
        <p:nvSpPr>
          <p:cNvPr id="6" name="Овал 5"/>
          <p:cNvSpPr/>
          <p:nvPr/>
        </p:nvSpPr>
        <p:spPr>
          <a:xfrm>
            <a:off x="1763688" y="0"/>
            <a:ext cx="5976664" cy="72008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ЧТО ТАКОЕ БЮДЖЕТ?</a:t>
            </a:r>
            <a:endParaRPr lang="ru-RU" sz="2000" b="1" i="1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760265" y="3549178"/>
            <a:ext cx="5832648" cy="41133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БЮДЖЕТ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7565" y="1964431"/>
            <a:ext cx="4356484" cy="142437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поступающие в бюджет денежные </a:t>
            </a:r>
            <a:r>
              <a:rPr lang="ru-RU" dirty="0" smtClean="0"/>
              <a:t>средства(налоги юридических и физических лиц, штрафы, административные платежи, сборы и др.)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80145" y="1124744"/>
            <a:ext cx="3672408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ДОХОДЫ БЮДЖЕТА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39544" y="1988840"/>
            <a:ext cx="4104456" cy="139996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Выплачиваемые из бюджета денежные средства (культура, благоустройство, жилищно-коммунальное хозяйство и др.)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5327576" y="1053113"/>
            <a:ext cx="3528392" cy="64769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РАСХОДЫ БЮДЖЕТА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52" y="5270975"/>
            <a:ext cx="1279401" cy="86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557015" y="5284362"/>
            <a:ext cx="7361138" cy="46805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Дефицит - превышение </a:t>
            </a:r>
            <a:r>
              <a:rPr lang="ru-RU" dirty="0"/>
              <a:t>расходов бюджета над его доходами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334" y="5733256"/>
            <a:ext cx="1608162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79512" y="6165304"/>
            <a:ext cx="7128792" cy="51321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Профицит - превышение </a:t>
            </a:r>
            <a:r>
              <a:rPr lang="ru-RU" dirty="0"/>
              <a:t>доходов бюджета над его расходами.</a:t>
            </a:r>
          </a:p>
        </p:txBody>
      </p:sp>
    </p:spTree>
    <p:extLst>
      <p:ext uri="{BB962C8B-B14F-4D97-AF65-F5344CB8AC3E}">
        <p14:creationId xmlns:p14="http://schemas.microsoft.com/office/powerpoint/2010/main" val="336180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6640632" cy="657200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52574226"/>
              </p:ext>
            </p:extLst>
          </p:nvPr>
        </p:nvGraphicFramePr>
        <p:xfrm>
          <a:off x="1187624" y="2132856"/>
          <a:ext cx="6984776" cy="4535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вал 3"/>
          <p:cNvSpPr/>
          <p:nvPr/>
        </p:nvSpPr>
        <p:spPr>
          <a:xfrm>
            <a:off x="539552" y="116632"/>
            <a:ext cx="8064896" cy="172819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РАСХОДЫ БЮДЖЕТА УСТЬ-НИЦИНСКОГО СЕЛЬСКОГО ПОСЕЛЕНИЯ ПО РАЗДЕЛУ 0300 «НАЦИОНАЛЬНАЯ БЕЗОПАСНОСТЬ И ПРАВООХРАНИТЕЛЬНАЯ ДЕЯТЕЛЬНОСТЬ»</a:t>
            </a:r>
            <a:endParaRPr lang="ru-RU" b="1" i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09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512511" cy="1143000"/>
          </a:xfrm>
        </p:spPr>
        <p:txBody>
          <a:bodyPr/>
          <a:lstStyle/>
          <a:p>
            <a:pPr lvl="1"/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30548025"/>
              </p:ext>
            </p:extLst>
          </p:nvPr>
        </p:nvGraphicFramePr>
        <p:xfrm>
          <a:off x="251520" y="1628800"/>
          <a:ext cx="8496944" cy="4523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вал 3"/>
          <p:cNvSpPr/>
          <p:nvPr/>
        </p:nvSpPr>
        <p:spPr>
          <a:xfrm>
            <a:off x="635472" y="123363"/>
            <a:ext cx="8208912" cy="115212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РАСХОДЫ БЮДЖЕТА УСТЬ-НИЦИНСКОГО СЕЛЬСКОГО ПОСЕЛЕНИЯ ПО РАЗДЕЛУ 0800 «КУЛЬТУРА, КИНЕМАТОГРАФИЯ»</a:t>
            </a:r>
            <a:endParaRPr lang="ru-RU" b="1" i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03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512511" cy="1143000"/>
          </a:xfrm>
        </p:spPr>
        <p:txBody>
          <a:bodyPr/>
          <a:lstStyle/>
          <a:p>
            <a:pPr lvl="1"/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39357743"/>
              </p:ext>
            </p:extLst>
          </p:nvPr>
        </p:nvGraphicFramePr>
        <p:xfrm>
          <a:off x="251520" y="1700808"/>
          <a:ext cx="8424935" cy="4842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вал 3"/>
          <p:cNvSpPr/>
          <p:nvPr/>
        </p:nvSpPr>
        <p:spPr>
          <a:xfrm>
            <a:off x="611560" y="116632"/>
            <a:ext cx="7992888" cy="11772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РАСХОДЫ БЮДЖЕТА УСТЬ-НИЦИНСКОГО СЕЛЬСКОГО ПОСЕЛЕНИЯ ПО РАЗДЕЛУ 0400 «НАЦИОНАЛЬНАЯ ЭКОНОМИКА»</a:t>
            </a:r>
            <a:endParaRPr lang="ru-RU" b="1" i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47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1653"/>
            <a:ext cx="6902152" cy="72008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18356170"/>
              </p:ext>
            </p:extLst>
          </p:nvPr>
        </p:nvGraphicFramePr>
        <p:xfrm>
          <a:off x="1115616" y="1575296"/>
          <a:ext cx="7056784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Овал 4"/>
          <p:cNvSpPr/>
          <p:nvPr/>
        </p:nvSpPr>
        <p:spPr>
          <a:xfrm>
            <a:off x="611560" y="260648"/>
            <a:ext cx="8208912" cy="129614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РАСХОДЫ БЮДЖЕТА УСТЬ-НИЦИНСКОГО СЕЛЬСКОГО ПОСЕЛЕНИЯ ПО РАЗДЕЛУ 0500 «ЖИЛИЩНО-КОММУНАЛЬНОЕ ХОЗЯЙСТВО»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55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512511" cy="1038150"/>
          </a:xfrm>
        </p:spPr>
        <p:txBody>
          <a:bodyPr/>
          <a:lstStyle/>
          <a:p>
            <a:endParaRPr lang="ru-RU" b="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836712"/>
            <a:ext cx="8928992" cy="5904656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marL="914400" lvl="3" indent="0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18828" y="0"/>
            <a:ext cx="8208912" cy="14401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БЮДЖЕТ УСТЬ-НИЦИНСКОГО СЕЛЬСКОГО ПОСЕЛЕНИЯ НА 2024 ГОД СФОРМИРОВАН В РАМКАХ ОДНОЙ МУНИЦИПАЛЬНОЙ ПРОГРАММЫ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23728" y="1844824"/>
            <a:ext cx="4968552" cy="224001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latin typeface="Arial Black" panose="020B0A04020102020204" pitchFamily="34" charset="0"/>
              </a:rPr>
              <a:t>СОЦИАЛЬНО-ЭКОНОМИЧЕСКОЕ РАЗВИТИЕ УСТЬ-НИЦИНСКОГО СЕЛЬСКОГО ПОСЕЛЕНИЯ                      НА 2023 – 2028 ГОДЫ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5157192"/>
            <a:ext cx="3898750" cy="125883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НЕПРОГРАММНЫЕ НАПРАВЛЕНИЯ ДЕЯТЕЛЬНОСТИ</a:t>
            </a:r>
          </a:p>
          <a:p>
            <a:pPr algn="ctr"/>
            <a:r>
              <a:rPr lang="ru-RU" b="1" dirty="0" smtClean="0"/>
              <a:t>3 687,3</a:t>
            </a:r>
            <a:r>
              <a:rPr lang="ru-RU" dirty="0" smtClean="0"/>
              <a:t>тыс. рублей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20072" y="5157192"/>
            <a:ext cx="3744416" cy="125883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ПРОГРАММНЫЕ НАПРАВЛЕНИЯ ДЕЯТЕЛЬНОСТИ</a:t>
            </a:r>
          </a:p>
          <a:p>
            <a:pPr algn="ctr"/>
            <a:r>
              <a:rPr lang="ru-RU" b="1" dirty="0" smtClean="0"/>
              <a:t>119 898,3 тыс</a:t>
            </a:r>
            <a:r>
              <a:rPr lang="ru-RU" dirty="0" smtClean="0"/>
              <a:t>. рублей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2352654">
            <a:off x="2915816" y="4170784"/>
            <a:ext cx="484632" cy="59721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8929691">
            <a:off x="5796136" y="4149080"/>
            <a:ext cx="484632" cy="59721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25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920880" cy="1143000"/>
          </a:xfrm>
        </p:spPr>
        <p:txBody>
          <a:bodyPr/>
          <a:lstStyle/>
          <a:p>
            <a:pPr lvl="1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462336"/>
            <a:ext cx="7128792" cy="3600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20523" y="25872"/>
            <a:ext cx="8640960" cy="86409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РАСХОДЫ БЮДЖЕТА НА 2024 ГОД ПО ОБЩЕГОСУДАРСТВЕННЫМ ВОПРОСАМ</a:t>
            </a:r>
            <a:endParaRPr lang="ru-RU" sz="20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980728"/>
            <a:ext cx="8064896" cy="111365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Подпрограмма </a:t>
            </a:r>
          </a:p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«Общегосударственные вопросы </a:t>
            </a:r>
            <a:r>
              <a:rPr lang="ru-RU" b="1" i="1" dirty="0" err="1" smtClean="0">
                <a:solidFill>
                  <a:srgbClr val="FFFF00"/>
                </a:solidFill>
              </a:rPr>
              <a:t>Усть-Ницинского</a:t>
            </a:r>
            <a:r>
              <a:rPr lang="ru-RU" b="1" i="1" dirty="0" smtClean="0">
                <a:solidFill>
                  <a:srgbClr val="FFFF00"/>
                </a:solidFill>
              </a:rPr>
              <a:t> сельского поселения» </a:t>
            </a:r>
          </a:p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9 796,7 тыс. руб.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2276872"/>
            <a:ext cx="1584176" cy="115212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Обеспечение деятельности </a:t>
            </a:r>
            <a:r>
              <a:rPr lang="ru-RU" sz="1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ОМСУ</a:t>
            </a:r>
            <a:r>
              <a:rPr lang="ru-RU" sz="1200" dirty="0" smtClean="0">
                <a:solidFill>
                  <a:schemeClr val="bg1"/>
                </a:solidFill>
              </a:rPr>
              <a:t> –</a:t>
            </a:r>
            <a:r>
              <a:rPr lang="ru-RU" sz="1200" dirty="0" smtClean="0"/>
              <a:t>                 6 950,9 тыс. руб.</a:t>
            </a:r>
            <a:endParaRPr lang="ru-RU" sz="1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3623320"/>
            <a:ext cx="1584176" cy="113042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Материально-техническое обеспечение ОМСУ –                      1112,0</a:t>
            </a:r>
            <a:endParaRPr lang="ru-RU" sz="1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95736" y="2121058"/>
            <a:ext cx="1656184" cy="187220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Организация профессиональной подготовки, переподготовки и повышения квалификации муниципальных  служащих –                 25,0 тыс. руб.</a:t>
            </a:r>
            <a:endParaRPr lang="ru-RU" sz="1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63705" y="4143731"/>
            <a:ext cx="2232248" cy="118468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Пенсионное обеспечение муниципальных служащих </a:t>
            </a:r>
            <a:r>
              <a:rPr lang="ru-RU" sz="1200" dirty="0" err="1" smtClean="0"/>
              <a:t>Усть-Ницинского</a:t>
            </a:r>
            <a:r>
              <a:rPr lang="ru-RU" sz="1200" dirty="0" smtClean="0"/>
              <a:t> сельского поселения  -             1 352,6 тыс. руб.</a:t>
            </a:r>
            <a:endParaRPr lang="ru-RU" sz="12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12373" y="2121058"/>
            <a:ext cx="1872208" cy="105767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Оказание услуг по опубликованию нормативных правовых актов -    77,0 тыс. руб.</a:t>
            </a:r>
            <a:endParaRPr lang="ru-RU" sz="12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62660" y="3861048"/>
            <a:ext cx="1828800" cy="14049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Исполнение судебных </a:t>
            </a:r>
            <a:r>
              <a:rPr lang="ru-RU" sz="1200" dirty="0" err="1" smtClean="0"/>
              <a:t>актовпо</a:t>
            </a:r>
            <a:r>
              <a:rPr lang="ru-RU" sz="1200" dirty="0" smtClean="0"/>
              <a:t> искам к </a:t>
            </a:r>
            <a:r>
              <a:rPr lang="ru-RU" sz="1200" dirty="0" err="1" smtClean="0"/>
              <a:t>Усть-Ницинскому</a:t>
            </a:r>
            <a:r>
              <a:rPr lang="ru-RU" sz="1200" dirty="0" smtClean="0"/>
              <a:t> сельскому поселению –            150,0 тыс. руб.</a:t>
            </a:r>
            <a:endParaRPr lang="ru-RU" sz="12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45520" y="2276872"/>
            <a:ext cx="2063080" cy="144016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Уплата членских взносов в ассоциацию «Совет муниципальных образований Свердловской области» – 9,0 тыс. руб.</a:t>
            </a:r>
            <a:endParaRPr lang="ru-RU" sz="12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139952" y="3304632"/>
            <a:ext cx="2304256" cy="77588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Формирование и содержание архивных фондов -                                     15,0</a:t>
            </a:r>
            <a:endParaRPr lang="ru-RU" sz="12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83968" y="4188532"/>
            <a:ext cx="2160240" cy="118468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Прочие выплаты по обязательствам муниципального образования   -                         100,0 тыс. руб.</a:t>
            </a:r>
            <a:endParaRPr lang="ru-RU" sz="12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2522" y="5489240"/>
            <a:ext cx="5090286" cy="125212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Создание условий для реализации мер, направленных на укрепление межнационального и межконфессионального согласия, сохранение и развитие языков и культуры народов РФ, проживающих на территории сельского поселения, профилактику межнациональных (межэтнических) конфликтов   - </a:t>
            </a:r>
          </a:p>
          <a:p>
            <a:pPr algn="ctr"/>
            <a:r>
              <a:rPr lang="ru-RU" sz="1200" dirty="0" smtClean="0"/>
              <a:t>5,0 тыс. руб.</a:t>
            </a:r>
            <a:endParaRPr lang="ru-RU" sz="12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68144" y="5487692"/>
            <a:ext cx="2952328" cy="125367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Осуществление государственного полномочия Свердловской области по определению перечня должностных лиц, уполномоченных составлять протоколы об админ. правонарушениях- 0,2 тыс. руб.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35266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512511" cy="792088"/>
          </a:xfrm>
        </p:spPr>
        <p:txBody>
          <a:bodyPr/>
          <a:lstStyle/>
          <a:p>
            <a:pPr lvl="1" algn="ctr"/>
            <a:r>
              <a:rPr lang="ru-RU" sz="24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НАЦИОНАЛЬНАЯ ОБОРОНА</a:t>
            </a:r>
            <a:endParaRPr lang="ru-RU" sz="24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C:\Users\76\Desktop\iSD1BBW1G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5445224"/>
            <a:ext cx="2826327" cy="148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331640" y="1052736"/>
            <a:ext cx="6120680" cy="151216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Подпрограмма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«Обеспечение безопасности жизнедеятельности населения на территории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Усть-Ницинского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сельского поселения»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(в проекте бюджета не предусмотрено)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339752" y="2636912"/>
            <a:ext cx="484632" cy="76238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C:\Users\76\Desktop\i5X9TZK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24944"/>
            <a:ext cx="4013572" cy="27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67544" y="3501008"/>
            <a:ext cx="3744416" cy="213853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Осуществление государственных полномочий по первичному воинскому учету на территориях, где отсутствуют военные </a:t>
            </a:r>
            <a:r>
              <a:rPr lang="ru-RU" dirty="0" err="1" smtClean="0"/>
              <a:t>комиссириаты</a:t>
            </a:r>
            <a:r>
              <a:rPr lang="ru-RU" dirty="0" smtClean="0"/>
              <a:t> </a:t>
            </a:r>
          </a:p>
        </p:txBody>
      </p:sp>
      <p:sp>
        <p:nvSpPr>
          <p:cNvPr id="7" name="Овал 6"/>
          <p:cNvSpPr/>
          <p:nvPr/>
        </p:nvSpPr>
        <p:spPr>
          <a:xfrm>
            <a:off x="827584" y="116632"/>
            <a:ext cx="7677422" cy="732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РАСХОДЫ БЮДЖЕТА НА 2024 ГОД ПО НАЦИОНАЛЬНОЙ ОБОРОНЕ</a:t>
            </a:r>
            <a:endParaRPr lang="ru-RU" sz="20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88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920880" cy="121500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76\Desktop\iYMV9MLTN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2544" y="2709011"/>
            <a:ext cx="2011680" cy="176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07504" y="0"/>
            <a:ext cx="8928991" cy="14127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РАСХОДЫ БЮДЖЕТА НА 2024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ГОД ПО НАЦИОНАЛЬНОЙ БЕЗОПАСНОСТИ И ПРАВООХРАНИТЕЛЬНОЙ ДЕЯТЕЛЬНОСТИ</a:t>
            </a:r>
            <a:endParaRPr lang="ru-RU" sz="2000" b="1" i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9592" y="1412776"/>
            <a:ext cx="7128792" cy="108012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Подпрограмма «Обеспечение безопасности жизнедеятельности населения на территории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Усть-Ницинского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сельского поселения»  -        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2 357,0 тыс. руб.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2960346"/>
            <a:ext cx="2304256" cy="374441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Обустройство пожарных водоемов, противопожарная пропаганда, опахивание населенных пунктов, содержание ДПК д. </a:t>
            </a:r>
            <a:r>
              <a:rPr lang="ru-RU" dirty="0" err="1" smtClean="0"/>
              <a:t>Жирякова</a:t>
            </a:r>
            <a:r>
              <a:rPr lang="ru-RU" dirty="0" smtClean="0"/>
              <a:t> –            2 321,0 тыс. руб.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19023632">
            <a:off x="4221673" y="2421236"/>
            <a:ext cx="484632" cy="71552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23928" y="3068960"/>
            <a:ext cx="2304256" cy="136815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Страхование и услуги ДНД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36,0 тыс. руб.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 rot="2421789">
            <a:off x="2513832" y="2418684"/>
            <a:ext cx="484632" cy="71552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76\Desktop\i2LO3YPT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991" y="4437112"/>
            <a:ext cx="4680521" cy="226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02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325" y="260648"/>
            <a:ext cx="7086003" cy="2880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208" y="5544020"/>
            <a:ext cx="1997967" cy="130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683568" y="0"/>
            <a:ext cx="7632848" cy="1268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РАСХОДЫ БЮДЖЕТА НА 2024 ГОД ПО НАЦИОНАЛЬНОЙ ЭКОНОМИКЕ</a:t>
            </a:r>
            <a:endParaRPr lang="ru-RU" sz="2000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720" y="4319901"/>
            <a:ext cx="1728192" cy="162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76\Desktop\l_2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13" y="4857564"/>
            <a:ext cx="2232248" cy="181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-13120" y="1001700"/>
            <a:ext cx="2640903" cy="184360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FF00"/>
                </a:solidFill>
              </a:rPr>
              <a:t>Подпрограмма «Обеспечение безопасности жизнедеятельности населения на территории </a:t>
            </a:r>
            <a:r>
              <a:rPr lang="ru-RU" sz="1400" dirty="0" err="1" smtClean="0">
                <a:solidFill>
                  <a:srgbClr val="FFFF00"/>
                </a:solidFill>
              </a:rPr>
              <a:t>Усть-Ницинского</a:t>
            </a:r>
            <a:r>
              <a:rPr lang="ru-RU" sz="1400" dirty="0" smtClean="0">
                <a:solidFill>
                  <a:srgbClr val="FFFF00"/>
                </a:solidFill>
              </a:rPr>
              <a:t> сельского поселения» -                  281,0 тыс. руб.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00278" y="1052736"/>
            <a:ext cx="3243930" cy="10790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FF00"/>
                </a:solidFill>
              </a:rPr>
              <a:t>Подпрограмма «Развитие транспорта и дорожного хозяйства на территории </a:t>
            </a:r>
            <a:r>
              <a:rPr lang="ru-RU" sz="1400" dirty="0" err="1" smtClean="0">
                <a:solidFill>
                  <a:srgbClr val="FFFF00"/>
                </a:solidFill>
              </a:rPr>
              <a:t>Усть-Ницинского</a:t>
            </a:r>
            <a:r>
              <a:rPr lang="ru-RU" sz="1400" dirty="0" smtClean="0">
                <a:solidFill>
                  <a:srgbClr val="FFFF00"/>
                </a:solidFill>
              </a:rPr>
              <a:t> сельского поселения» -                     34 473,0 тыс. руб.        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60232" y="908720"/>
            <a:ext cx="2455167" cy="202956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FF00"/>
                </a:solidFill>
              </a:rPr>
              <a:t>Подпрограмма «Развитие земельных и имущественных отношений </a:t>
            </a:r>
            <a:r>
              <a:rPr lang="ru-RU" sz="1400" dirty="0" err="1" smtClean="0">
                <a:solidFill>
                  <a:srgbClr val="FFFF00"/>
                </a:solidFill>
              </a:rPr>
              <a:t>Усть-Ницинского</a:t>
            </a:r>
            <a:r>
              <a:rPr lang="ru-RU" sz="1400" dirty="0" smtClean="0">
                <a:solidFill>
                  <a:srgbClr val="FFFF00"/>
                </a:solidFill>
              </a:rPr>
              <a:t> сельского поселения»-                147,0 тыс. руб.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5923" y="3360409"/>
            <a:ext cx="2060600" cy="135310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Противопаводковые</a:t>
            </a:r>
            <a:r>
              <a:rPr lang="ru-RU" sz="1400" dirty="0" smtClean="0"/>
              <a:t> мероприятия по ремонту ГТС д. Замотаева, д. Ермакова –                       </a:t>
            </a:r>
          </a:p>
          <a:p>
            <a:pPr algn="ctr"/>
            <a:r>
              <a:rPr lang="ru-RU" sz="1400" dirty="0" smtClean="0"/>
              <a:t> 281,0 тыс. руб.</a:t>
            </a:r>
            <a:endParaRPr lang="ru-RU" sz="1400" dirty="0"/>
          </a:p>
        </p:txBody>
      </p:sp>
      <p:pic>
        <p:nvPicPr>
          <p:cNvPr id="6" name="Picture 2" descr="C:\Users\76\Desktop\488514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900142"/>
            <a:ext cx="2736304" cy="95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732240" y="3261630"/>
            <a:ext cx="2411761" cy="8807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Мероприятия по землеустройству и землепользованию –              117,0 тыс. руб.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35776" y="2420888"/>
            <a:ext cx="2784583" cy="7200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Содержание лодочной переправы –                                172,0 тыс. руб.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807887" y="3261630"/>
            <a:ext cx="3240360" cy="8807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Текущий и капитальный ремонт автомобильных дорог общего пользования местного значения  - </a:t>
            </a:r>
          </a:p>
          <a:p>
            <a:pPr algn="ctr"/>
            <a:r>
              <a:rPr lang="ru-RU" sz="1400" dirty="0" smtClean="0"/>
              <a:t>9 951,0 тыс. руб.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958581" y="4272630"/>
            <a:ext cx="2845258" cy="67132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Содержание автомобильных дорог общего пользования – </a:t>
            </a:r>
          </a:p>
          <a:p>
            <a:pPr algn="ctr"/>
            <a:r>
              <a:rPr lang="ru-RU" sz="1400" dirty="0" smtClean="0"/>
              <a:t>12 004,0 тыс. руб.</a:t>
            </a:r>
            <a:endParaRPr lang="ru-RU" sz="1400" dirty="0"/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2990070" y="5114109"/>
            <a:ext cx="2830289" cy="859823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Обустройство транспортной инфраструктурой ЗУ для ИС граждан –                                           12 346,0 тыс. руб.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516216" y="4293095"/>
            <a:ext cx="2627783" cy="9361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Выполнение кадастровых работ и оформление документов –                            30,0 тыс. руб.</a:t>
            </a:r>
            <a:endParaRPr lang="ru-RU" sz="1030" dirty="0"/>
          </a:p>
        </p:txBody>
      </p:sp>
      <p:cxnSp>
        <p:nvCxnSpPr>
          <p:cNvPr id="19" name="Прямая со стрелкой 18"/>
          <p:cNvCxnSpPr>
            <a:stCxn id="7" idx="2"/>
            <a:endCxn id="12" idx="0"/>
          </p:cNvCxnSpPr>
          <p:nvPr/>
        </p:nvCxnSpPr>
        <p:spPr>
          <a:xfrm flipH="1">
            <a:off x="1276223" y="2845308"/>
            <a:ext cx="31109" cy="5151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4644008" y="2131780"/>
            <a:ext cx="72008" cy="2891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7999722" y="2938288"/>
            <a:ext cx="0" cy="336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61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961256"/>
          </a:xfrm>
        </p:spPr>
        <p:txBody>
          <a:bodyPr/>
          <a:lstStyle/>
          <a:p>
            <a:pPr lvl="1" algn="ctr"/>
            <a:endParaRPr lang="ru-RU" sz="2000" b="1" i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76\Desktop\ПРЕЗЕНТАЦИЯ\картинки\063f9eb698ee191291396b9fba08961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32252"/>
            <a:ext cx="2447764" cy="122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331640" y="476672"/>
            <a:ext cx="7200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51520" y="0"/>
            <a:ext cx="8568952" cy="98072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РАСХОДЫ БЮДЖЕТА НА 2024 ГОД ПО ЖИЛИЩНО-КОММУНАЛЬНОМУ ХОЗЯЙСТВУ</a:t>
            </a:r>
            <a:endParaRPr lang="ru-RU" sz="2000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1052737"/>
            <a:ext cx="8496943" cy="93610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Подпрограмма «Развитие жилищно-коммунального хозяйства и повышение энергетической эффективности в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Усть-Ницинском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сельском поселении» -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21 871,6 тыс. руб.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50363" y="2119990"/>
            <a:ext cx="4054872" cy="88982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Жилищное хозяйство – 266,0 тыс. руб.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5" y="3292017"/>
            <a:ext cx="1800199" cy="179316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Мероприятия по кап. ремонту муниципального жилищного фонда </a:t>
            </a:r>
            <a:r>
              <a:rPr lang="ru-RU" sz="1600" dirty="0" smtClean="0"/>
              <a:t>260,0 тыс. руб.</a:t>
            </a:r>
            <a:endParaRPr lang="ru-RU" sz="1600" dirty="0"/>
          </a:p>
        </p:txBody>
      </p:sp>
      <p:sp>
        <p:nvSpPr>
          <p:cNvPr id="5" name="Овал 4"/>
          <p:cNvSpPr/>
          <p:nvPr/>
        </p:nvSpPr>
        <p:spPr>
          <a:xfrm>
            <a:off x="5309101" y="2200086"/>
            <a:ext cx="3872805" cy="88982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Коммунальное хозяйство – 5 710,0,0 тыс. рублей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05235" y="2038414"/>
            <a:ext cx="1388740" cy="9714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Прочие работы  – </a:t>
            </a:r>
          </a:p>
          <a:p>
            <a:pPr algn="ctr"/>
            <a:r>
              <a:rPr lang="ru-RU" sz="1400" dirty="0" smtClean="0"/>
              <a:t>48,0 тыс. руб.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344751" y="3167118"/>
            <a:ext cx="1467609" cy="134200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Приобретение                 труб для ремонта тепловой трассы                  500,0 тыс. руб.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923659" y="3258915"/>
            <a:ext cx="1185043" cy="82457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Приобретение насоса– 60,0 тыс. руб.</a:t>
            </a: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flipV="1">
            <a:off x="1007676" y="3009817"/>
            <a:ext cx="323964" cy="3456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Прямая соединительная линия 1038"/>
          <p:cNvCxnSpPr>
            <a:stCxn id="5" idx="4"/>
            <a:endCxn id="18" idx="0"/>
          </p:cNvCxnSpPr>
          <p:nvPr/>
        </p:nvCxnSpPr>
        <p:spPr>
          <a:xfrm flipH="1">
            <a:off x="7078556" y="3089913"/>
            <a:ext cx="166948" cy="772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Прямая соединительная линия 1042"/>
          <p:cNvCxnSpPr/>
          <p:nvPr/>
        </p:nvCxnSpPr>
        <p:spPr>
          <a:xfrm>
            <a:off x="8586156" y="2919230"/>
            <a:ext cx="222747" cy="372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Прямая соединительная линия 1046"/>
          <p:cNvCxnSpPr/>
          <p:nvPr/>
        </p:nvCxnSpPr>
        <p:spPr>
          <a:xfrm flipV="1">
            <a:off x="5932064" y="3003982"/>
            <a:ext cx="217691" cy="4990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19.img.avito.st/640x480/48271283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814" y="5247224"/>
            <a:ext cx="2476429" cy="167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fkr36.ru/uploads/a7b7e73a79058909860fca2748caea5138f5871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452" y="5420132"/>
            <a:ext cx="2835959" cy="143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2375748" y="3225817"/>
            <a:ext cx="1512168" cy="171535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Мероприятия по малоимущих граждан  жилыми помещениями по договорам соц. найма-           6,0 тыс. руб.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>
            <a:stCxn id="8" idx="4"/>
            <a:endCxn id="23" idx="0"/>
          </p:cNvCxnSpPr>
          <p:nvPr/>
        </p:nvCxnSpPr>
        <p:spPr>
          <a:xfrm>
            <a:off x="2277799" y="3009817"/>
            <a:ext cx="854033" cy="21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Блок-схема: процесс 34"/>
          <p:cNvSpPr/>
          <p:nvPr/>
        </p:nvSpPr>
        <p:spPr>
          <a:xfrm>
            <a:off x="4305235" y="3076032"/>
            <a:ext cx="1626830" cy="1289071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Актуализация схем по теплоснабжению и водоснабжению – </a:t>
            </a:r>
            <a:r>
              <a:rPr lang="ru-RU" sz="1400" dirty="0"/>
              <a:t>9</a:t>
            </a:r>
            <a:r>
              <a:rPr lang="ru-RU" sz="1400" dirty="0" smtClean="0"/>
              <a:t>0,0 тыс. руб.</a:t>
            </a:r>
            <a:endParaRPr lang="ru-RU" sz="1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305235" y="4581128"/>
            <a:ext cx="4587244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Приобретение и установка водогрейных котлов в угольную котельную </a:t>
            </a:r>
            <a:r>
              <a:rPr lang="ru-RU" sz="1400" dirty="0"/>
              <a:t>модернизация водоочистки воды </a:t>
            </a:r>
            <a:r>
              <a:rPr lang="ru-RU" sz="1400" dirty="0" smtClean="0"/>
              <a:t>с. </a:t>
            </a:r>
            <a:r>
              <a:rPr lang="ru-RU" sz="1400" dirty="0" err="1" smtClean="0"/>
              <a:t>Краснослободское</a:t>
            </a:r>
            <a:r>
              <a:rPr lang="ru-RU" sz="1400" dirty="0" smtClean="0"/>
              <a:t> –                                                 5012,0 тыс. рублей</a:t>
            </a:r>
            <a:endParaRPr lang="ru-RU" sz="1400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 flipH="1">
            <a:off x="6040909" y="3009817"/>
            <a:ext cx="192543" cy="15713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88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5"/>
            <a:ext cx="6656527" cy="5040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844824"/>
            <a:ext cx="8136904" cy="468052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sz="2800" dirty="0" smtClean="0">
                <a:latin typeface="Bookman Old Style" panose="02050604050505020204" pitchFamily="18" charset="0"/>
              </a:rPr>
              <a:t>Утверждение </a:t>
            </a:r>
            <a:r>
              <a:rPr lang="ru-RU" sz="2800" dirty="0">
                <a:latin typeface="Bookman Old Style" panose="02050604050505020204" pitchFamily="18" charset="0"/>
              </a:rPr>
              <a:t>бюджета на очередной год и плановый </a:t>
            </a:r>
            <a:r>
              <a:rPr lang="ru-RU" sz="2800" dirty="0" smtClean="0">
                <a:latin typeface="Bookman Old Style" panose="02050604050505020204" pitchFamily="18" charset="0"/>
              </a:rPr>
              <a:t>период</a:t>
            </a:r>
          </a:p>
          <a:p>
            <a:r>
              <a:rPr lang="ru-RU" sz="2800" dirty="0" smtClean="0">
                <a:latin typeface="Bookman Old Style" panose="02050604050505020204" pitchFamily="18" charset="0"/>
              </a:rPr>
              <a:t>Ежеквартальное исполнение бюджета в текущем году</a:t>
            </a:r>
          </a:p>
          <a:p>
            <a:r>
              <a:rPr lang="ru-RU" sz="2800" dirty="0" smtClean="0">
                <a:latin typeface="Bookman Old Style" panose="02050604050505020204" pitchFamily="18" charset="0"/>
              </a:rPr>
              <a:t>Формирование отчета об исполнении бюджета за предыдущий год</a:t>
            </a:r>
          </a:p>
          <a:p>
            <a:r>
              <a:rPr lang="ru-RU" sz="2800" dirty="0" smtClean="0">
                <a:latin typeface="Bookman Old Style" panose="02050604050505020204" pitchFamily="18" charset="0"/>
              </a:rPr>
              <a:t>Утверждение отчета об исполнении бюджета за предыдущий год</a:t>
            </a:r>
          </a:p>
          <a:p>
            <a:r>
              <a:rPr lang="ru-RU" sz="2800" dirty="0" smtClean="0">
                <a:latin typeface="Bookman Old Style" panose="02050604050505020204" pitchFamily="18" charset="0"/>
              </a:rPr>
              <a:t>Составление проекта </a:t>
            </a:r>
            <a:r>
              <a:rPr lang="ru-RU" sz="2800" dirty="0">
                <a:latin typeface="Bookman Old Style" panose="02050604050505020204" pitchFamily="18" charset="0"/>
              </a:rPr>
              <a:t>бюджета на очередной год и плановый период</a:t>
            </a:r>
          </a:p>
          <a:p>
            <a:r>
              <a:rPr lang="ru-RU" sz="2800" dirty="0" smtClean="0">
                <a:latin typeface="Bookman Old Style" panose="02050604050505020204" pitchFamily="18" charset="0"/>
              </a:rPr>
              <a:t>Рассмотрение проекта бюджета на очередной год и плановый период</a:t>
            </a:r>
            <a:endParaRPr lang="ru-RU" sz="2800" dirty="0">
              <a:latin typeface="Bookman Old Style" panose="020506040505050202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260648"/>
            <a:ext cx="8064896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 Black" panose="020B0A04020102020204" pitchFamily="34" charset="0"/>
              </a:rPr>
              <a:t>Бюджетный процесс – ежегодное формирование и исполнение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239660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80920" cy="926976"/>
          </a:xfrm>
        </p:spPr>
        <p:txBody>
          <a:bodyPr/>
          <a:lstStyle/>
          <a:p>
            <a:pPr lvl="1"/>
            <a:endParaRPr lang="ru-RU" dirty="0"/>
          </a:p>
        </p:txBody>
      </p:sp>
      <p:pic>
        <p:nvPicPr>
          <p:cNvPr id="2050" name="Picture 2" descr="C:\Users\76\Desktop\8049100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1040606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39517" y="44624"/>
            <a:ext cx="4786977" cy="9329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Благоустройство –                      15 895,6 тыс. руб.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849" y="1195450"/>
            <a:ext cx="2267991" cy="155800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Сервисное обслуживание установки «</a:t>
            </a:r>
            <a:r>
              <a:rPr lang="ru-RU" sz="1400" dirty="0" err="1" smtClean="0"/>
              <a:t>Акварос</a:t>
            </a:r>
            <a:r>
              <a:rPr lang="ru-RU" sz="1400" dirty="0" smtClean="0"/>
              <a:t>» и оплата за потребленную электроэнергию, за подвоз воды                 </a:t>
            </a:r>
            <a:r>
              <a:rPr lang="ru-RU" sz="1400" dirty="0"/>
              <a:t>4</a:t>
            </a:r>
            <a:r>
              <a:rPr lang="ru-RU" sz="1400" dirty="0" smtClean="0"/>
              <a:t>50,0 тыс. руб.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5695" y="2770861"/>
            <a:ext cx="2347310" cy="130621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Ремонт мемориала посвященного героям Вов, ремонт памятника посвященного П.С. </a:t>
            </a:r>
            <a:r>
              <a:rPr lang="ru-RU" sz="1400" dirty="0" err="1" smtClean="0"/>
              <a:t>Шанаурину</a:t>
            </a:r>
            <a:r>
              <a:rPr lang="ru-RU" sz="1400" dirty="0" smtClean="0"/>
              <a:t> -</a:t>
            </a:r>
          </a:p>
          <a:p>
            <a:pPr algn="ctr"/>
            <a:r>
              <a:rPr lang="ru-RU" sz="1400" dirty="0" smtClean="0"/>
              <a:t>1 331,0 тыс. руб.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24128" y="44624"/>
            <a:ext cx="3240360" cy="106125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Производственный контроль нецентрализованных источников водоснабжения -                            100,0 тыс. руб.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72341" y="1105879"/>
            <a:ext cx="2581023" cy="9137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Ремонт и побелка обелисков, памятников  к 9 Мая                                              150,0 тыс. руб.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6761" y="4149080"/>
            <a:ext cx="2826637" cy="8640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Обкашивание</a:t>
            </a:r>
            <a:r>
              <a:rPr lang="ru-RU" sz="1400" dirty="0" smtClean="0"/>
              <a:t> территорий населенных  пунктов, парков –                 500,0 тыс. рублей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6849" y="5021310"/>
            <a:ext cx="2959986" cy="71194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Уличное освещение населенных пунктов поселения–                                          3 682,0 тыс. руб.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2917" y="5805264"/>
            <a:ext cx="2934326" cy="10081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Трудоустройство несовершеннолетних граждан в возрасте от 14 до 18 лет –           100,0 тыс. руб.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383465" y="2927486"/>
            <a:ext cx="2625518" cy="102611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Аккарицидная</a:t>
            </a:r>
            <a:r>
              <a:rPr lang="ru-RU" sz="1400" dirty="0" smtClean="0"/>
              <a:t> обработка парков населенных пунктов от  </a:t>
            </a:r>
            <a:r>
              <a:rPr lang="ru-RU" sz="1400" dirty="0" err="1" smtClean="0"/>
              <a:t>от</a:t>
            </a:r>
            <a:r>
              <a:rPr lang="ru-RU" sz="1400" dirty="0" smtClean="0"/>
              <a:t> клещей – </a:t>
            </a:r>
          </a:p>
          <a:p>
            <a:pPr algn="ctr"/>
            <a:r>
              <a:rPr lang="ru-RU" sz="1400" dirty="0" smtClean="0"/>
              <a:t>13,0 тыс. руб.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383465" y="3953600"/>
            <a:ext cx="2758777" cy="9361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Прочие мероприятия по благоустройству –                         2 639,6 тыс. руб.</a:t>
            </a:r>
            <a:endParaRPr lang="ru-RU" sz="1400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1187700" y="908720"/>
            <a:ext cx="287956" cy="386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160964" y="1294929"/>
            <a:ext cx="702078" cy="405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Users\76\Desktop\DSC059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835" y="5013176"/>
            <a:ext cx="3552417" cy="184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76\Desktop\ПРЕЗЕНТАЦИЯ\картинки\1218552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889704"/>
            <a:ext cx="2555776" cy="197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3203847" y="3869183"/>
            <a:ext cx="3047847" cy="115212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Содержание МКУ «Управление благоустройства </a:t>
            </a:r>
            <a:r>
              <a:rPr lang="ru-RU" sz="1400" dirty="0" err="1" smtClean="0"/>
              <a:t>Усть-Ницинского</a:t>
            </a:r>
            <a:r>
              <a:rPr lang="ru-RU" sz="1400" dirty="0" smtClean="0"/>
              <a:t> сельского поселения» и содержание кладбищ -                                        6 530,0тыс. руб.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72341" y="2040276"/>
            <a:ext cx="2420139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Строительство и обустройство колодцев -  400,0 тыс. рублей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6490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143000"/>
          </a:xfrm>
        </p:spPr>
        <p:txBody>
          <a:bodyPr/>
          <a:lstStyle/>
          <a:p>
            <a:pPr lvl="1" algn="ctr"/>
            <a:endParaRPr lang="ru-RU" dirty="0"/>
          </a:p>
        </p:txBody>
      </p:sp>
      <p:pic>
        <p:nvPicPr>
          <p:cNvPr id="1026" name="Picture 2" descr="C:\Users\76\Desktop\ПРЕЗЕНТАЦИЯ\картинки\thumb_crop_276x180_cover_2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05" y="4725144"/>
            <a:ext cx="3168352" cy="205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467544" y="198587"/>
            <a:ext cx="7848872" cy="93610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РАСХОДЫ БЮДЖЕТА НА 2024 ГОД ПО ОБРАЗОВАНИЮ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1105" y="3140968"/>
            <a:ext cx="3672408" cy="13681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Организация и осуществление мероприятий по работе с детьми и молодежью –                   16,0 тыс. руб</a:t>
            </a:r>
            <a:r>
              <a:rPr lang="ru-RU" dirty="0"/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1268760"/>
            <a:ext cx="7416823" cy="136815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Подпрограмма «Развитие физической культуры и спорта на территории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Усть-Ницинского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сельского поселения» -                          16,0 тыс. руб.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:\Users\76\Desktop\Общество инвалидов и ветеранов\DSC015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4149080"/>
            <a:ext cx="471896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C:\Users\76\Desktop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14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512511" cy="936104"/>
          </a:xfrm>
        </p:spPr>
        <p:txBody>
          <a:bodyPr/>
          <a:lstStyle/>
          <a:p>
            <a:pPr lvl="1" algn="ctr"/>
            <a:endParaRPr lang="ru-RU" sz="2000" b="1" i="1" dirty="0">
              <a:latin typeface="Arial Black" panose="020B0A04020102020204" pitchFamily="34" charset="0"/>
            </a:endParaRPr>
          </a:p>
        </p:txBody>
      </p:sp>
      <p:pic>
        <p:nvPicPr>
          <p:cNvPr id="2051" name="Picture 3" descr="C:\Users\76\Desktop\DSC0250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9989" y="1567425"/>
            <a:ext cx="2626822" cy="180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717269" y="108926"/>
            <a:ext cx="7920880" cy="94602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РАСХОДЫ БЮДЖЕТА НА 2024 ГОД ПО КУЛЬТУРЕ И </a:t>
            </a:r>
            <a:r>
              <a:rPr lang="ru-RU" sz="2000" i="1" dirty="0" smtClean="0">
                <a:latin typeface="Arial Black" panose="020B0A04020102020204" pitchFamily="34" charset="0"/>
              </a:rPr>
              <a:t>КИНЕМАТОГРАФИИ</a:t>
            </a:r>
            <a:endParaRPr lang="ru-RU" sz="2000" i="1" dirty="0"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90488" y="1124744"/>
            <a:ext cx="6408712" cy="93610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Подпрограмма «Развитие культуры </a:t>
            </a:r>
            <a:r>
              <a:rPr lang="ru-RU" dirty="0" err="1" smtClean="0"/>
              <a:t>Усть-Ницинского</a:t>
            </a:r>
            <a:r>
              <a:rPr lang="ru-RU" dirty="0" smtClean="0"/>
              <a:t> сельского поселения  -                                  </a:t>
            </a:r>
          </a:p>
          <a:p>
            <a:pPr algn="ctr"/>
            <a:r>
              <a:rPr lang="ru-RU" dirty="0" smtClean="0"/>
              <a:t>   50 173,0 тыс. руб.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2150115"/>
            <a:ext cx="2736304" cy="106286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Модернизация библиотек в части комплектования книжных фондов –          200,0 тыс. руб.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300" y="2487960"/>
            <a:ext cx="2160240" cy="18722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Субсидии на обеспечение муниципального задания в сфере деятельности культуры -                         34 163,2 тыс. руб.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3304789"/>
            <a:ext cx="3312368" cy="1204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Субсидии на обеспечение муниципального задания в сфере </a:t>
            </a:r>
            <a:r>
              <a:rPr lang="ru-RU" sz="1600" dirty="0" smtClean="0"/>
              <a:t>библиотечной деятельности –  6 512,8 тыс. руб.</a:t>
            </a:r>
            <a:endParaRPr lang="ru-RU" sz="16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383868" y="2055912"/>
            <a:ext cx="0" cy="1884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76\Desktop\DSCN7673(1)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09121"/>
            <a:ext cx="353611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76\Desktop\DSCN5805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402" y="4540200"/>
            <a:ext cx="3168352" cy="204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76\Desktop\20161202_134742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40200"/>
            <a:ext cx="2592288" cy="204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76\Desktop\DSCN127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60170"/>
            <a:ext cx="3563888" cy="230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433037" y="3304789"/>
            <a:ext cx="2448272" cy="98830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Ремонт </a:t>
            </a:r>
            <a:r>
              <a:rPr lang="ru-RU" sz="1600" dirty="0" err="1" smtClean="0"/>
              <a:t>Липчинского</a:t>
            </a:r>
            <a:r>
              <a:rPr lang="ru-RU" sz="1600" dirty="0" smtClean="0"/>
              <a:t> ДК -                                    9 297,0 тыс. руб.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7974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512511" cy="720080"/>
          </a:xfrm>
        </p:spPr>
        <p:txBody>
          <a:bodyPr/>
          <a:lstStyle/>
          <a:p>
            <a:pPr algn="ctr"/>
            <a:r>
              <a:rPr lang="ru-RU" sz="2000" dirty="0" smtClean="0"/>
              <a:t>НА ТЕРРИТОРИИ УСТЬ-НИЦИНСКОГО СЕЛЬСКОГО ПОСЕЛЕНИЯ ФУНКЦИОНИРУЕТ: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3429000"/>
            <a:ext cx="9144000" cy="658782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Расходы бюджета </a:t>
            </a:r>
            <a:r>
              <a:rPr lang="ru-RU" dirty="0" err="1" smtClean="0">
                <a:solidFill>
                  <a:srgbClr val="FF0000"/>
                </a:solidFill>
              </a:rPr>
              <a:t>Усть-Ницинского</a:t>
            </a:r>
            <a:r>
              <a:rPr lang="ru-RU" dirty="0" smtClean="0">
                <a:solidFill>
                  <a:srgbClr val="FF0000"/>
                </a:solidFill>
              </a:rPr>
              <a:t> сельского поселения на культуру в расчете на одного жителя в 2024 году составят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18 756,26рублей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83568" y="116632"/>
            <a:ext cx="7920880" cy="108012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НА ТЕРРИТОРИИ УСТЬ-НИЦИНСКОГО СЕЛЬСКОГО ПОСЕЛЕНИЯ ФУНКЦИОНИРУЕТ: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46485" y="1412776"/>
            <a:ext cx="6480720" cy="79208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Муниципальное бюджетное учреждение культуры «</a:t>
            </a:r>
            <a:r>
              <a:rPr lang="ru-RU" dirty="0" err="1" smtClean="0"/>
              <a:t>Усть</a:t>
            </a:r>
            <a:r>
              <a:rPr lang="ru-RU" dirty="0" smtClean="0"/>
              <a:t>-  </a:t>
            </a:r>
            <a:r>
              <a:rPr lang="ru-RU" dirty="0" err="1"/>
              <a:t>Ницинский</a:t>
            </a:r>
            <a:r>
              <a:rPr lang="ru-RU" dirty="0"/>
              <a:t> </a:t>
            </a:r>
            <a:r>
              <a:rPr lang="ru-RU" dirty="0" smtClean="0"/>
              <a:t>КДЦ» </a:t>
            </a:r>
            <a:r>
              <a:rPr lang="ru-RU" dirty="0" err="1" smtClean="0"/>
              <a:t>Усть-Ницинского</a:t>
            </a:r>
            <a:r>
              <a:rPr lang="ru-RU" dirty="0" smtClean="0"/>
              <a:t> сельского поселения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69787" y="2348880"/>
            <a:ext cx="7835205" cy="792088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состав учреждения входят 4 дома </a:t>
            </a:r>
            <a:r>
              <a:rPr lang="ru-RU" dirty="0"/>
              <a:t>к</a:t>
            </a:r>
            <a:r>
              <a:rPr lang="ru-RU" dirty="0" smtClean="0"/>
              <a:t>ультуры, 5 сельских клубов, 7 сельских библиотек</a:t>
            </a:r>
            <a:endParaRPr lang="ru-RU" dirty="0"/>
          </a:p>
        </p:txBody>
      </p:sp>
      <p:pic>
        <p:nvPicPr>
          <p:cNvPr id="1027" name="Picture 3" descr="C:\Users\76\Desktop\ResizesofsIMG_29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39444"/>
            <a:ext cx="288032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76\Desktop\1091073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09793"/>
            <a:ext cx="2915816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76\Desktop\DSCN3296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25144"/>
            <a:ext cx="2520280" cy="200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53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408712" cy="8640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42156" y="1600250"/>
            <a:ext cx="8801844" cy="5201566"/>
          </a:xfrm>
        </p:spPr>
        <p:txBody>
          <a:bodyPr/>
          <a:lstStyle/>
          <a:p>
            <a:r>
              <a:rPr lang="ru-RU" dirty="0" smtClean="0"/>
              <a:t>       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95536" y="116632"/>
            <a:ext cx="8424936" cy="1224136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РАСХОДЫ БЮДЖЕТА НА 2024 ГОД ПО СОЦИАЛЬНОЙ ПОЛИТИКЕ -                                                                             12,0 ТЫС. РУБ.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5536" y="1412776"/>
            <a:ext cx="8136904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Подпрограмма «Социальная политика в </a:t>
            </a:r>
            <a:r>
              <a:rPr lang="ru-RU" dirty="0" err="1" smtClean="0"/>
              <a:t>Усть-Ницинском</a:t>
            </a:r>
            <a:r>
              <a:rPr lang="ru-RU" dirty="0" smtClean="0"/>
              <a:t> сельском поселении» - 12,0 тыс. руб.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804368"/>
            <a:ext cx="3744416" cy="186821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Организация и проведение </a:t>
            </a:r>
            <a:r>
              <a:rPr lang="ru-RU" dirty="0" smtClean="0">
                <a:solidFill>
                  <a:srgbClr val="7030A0"/>
                </a:solidFill>
              </a:rPr>
              <a:t>мероприятий, </a:t>
            </a:r>
            <a:r>
              <a:rPr lang="ru-RU" dirty="0">
                <a:solidFill>
                  <a:srgbClr val="7030A0"/>
                </a:solidFill>
              </a:rPr>
              <a:t>направленных на развитие и </a:t>
            </a:r>
            <a:r>
              <a:rPr lang="ru-RU" dirty="0" smtClean="0">
                <a:solidFill>
                  <a:srgbClr val="7030A0"/>
                </a:solidFill>
              </a:rPr>
              <a:t>поддержку </a:t>
            </a:r>
            <a:r>
              <a:rPr lang="ru-RU" dirty="0">
                <a:solidFill>
                  <a:srgbClr val="7030A0"/>
                </a:solidFill>
              </a:rPr>
              <a:t>граждан пожилого </a:t>
            </a:r>
            <a:r>
              <a:rPr lang="ru-RU" dirty="0" smtClean="0">
                <a:solidFill>
                  <a:srgbClr val="7030A0"/>
                </a:solidFill>
              </a:rPr>
              <a:t>возраста, дня инвалидов –                                        12,0  тыс. руб.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76\Desktop\UOyyIuIAUEsUUEsEUAIs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20888"/>
            <a:ext cx="2808312" cy="192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76\Desktop\Бюджет\бюджет для граждан\ПРЕЗЕНТАЦИЯ\картинки\Общество инвалидов и ветеранов\77 1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581128"/>
            <a:ext cx="3312368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52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3254"/>
            <a:ext cx="6512511" cy="6872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3"/>
          </p:nvPr>
        </p:nvSpPr>
        <p:spPr>
          <a:xfrm>
            <a:off x="-1188640" y="361752"/>
            <a:ext cx="216024" cy="3474720"/>
          </a:xfrm>
        </p:spPr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65684" y="332656"/>
            <a:ext cx="8354788" cy="12241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РАСХОДЫ БЮДЖЕТА НА 2024 ГОД                                  ПО ФИЗИЧЕСКОЙ КУЛЬТУРЕ И СПОРТУ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82162" y="1458723"/>
            <a:ext cx="6048672" cy="1224136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 Black" panose="020B0A04020102020204" pitchFamily="34" charset="0"/>
              </a:rPr>
              <a:t>Подпрограмма «Развитие физической культуры и спорта на территории </a:t>
            </a:r>
            <a:r>
              <a:rPr lang="ru-RU" sz="1600" dirty="0" err="1" smtClean="0">
                <a:latin typeface="Arial Black" panose="020B0A04020102020204" pitchFamily="34" charset="0"/>
              </a:rPr>
              <a:t>Усть-Ницинского</a:t>
            </a:r>
            <a:r>
              <a:rPr lang="ru-RU" sz="1600" dirty="0" smtClean="0">
                <a:latin typeface="Arial Black" panose="020B0A04020102020204" pitchFamily="34" charset="0"/>
              </a:rPr>
              <a:t> сельского поселения» -                                                 771,0 тыс. руб.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7481" y="2924944"/>
            <a:ext cx="3375045" cy="143119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Проведение спортивно-массовых и физкультурно-оздоровительных мероприятий                       145,0 тыс. руб.</a:t>
            </a:r>
            <a:endParaRPr lang="ru-RU" dirty="0"/>
          </a:p>
        </p:txBody>
      </p:sp>
      <p:pic>
        <p:nvPicPr>
          <p:cNvPr id="1028" name="Picture 4" descr="C:\Users\76\Desktop\ПРЕЗЕНТАЦИЯ\картинки\thumb_crop_200x150_cover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517" y="1736812"/>
            <a:ext cx="244827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76\Desktop\Бюджет\бюджет для граждан\ПРЕЗЕНТАЦИЯ\картинки\UOyyIuIAUEsUUEsEUAIs2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90" y="4572165"/>
            <a:ext cx="3817354" cy="202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76\Desktop\Бюджет\бюджет для граждан\ПРЕЗЕНТАЦИЯ\картинки\Дом культуры\дети играют в Д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558403"/>
            <a:ext cx="3096344" cy="20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865984" y="2924945"/>
            <a:ext cx="2304256" cy="143119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Приобретение спортинвентаря   - 60,0 тыс. руб.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308304" y="3717032"/>
            <a:ext cx="1706488" cy="28803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Создание спортивной площадки (оснащение спортивным оборудованием) для занятий уличной гимнастикой   - 566,0 тыс. руб.</a:t>
            </a:r>
            <a:endParaRPr lang="ru-RU" sz="16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950024" y="2682859"/>
            <a:ext cx="1367573" cy="14180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3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108012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ИНФОРМАЦИЯ ОБ ОБЪЕМЕ МУНИЦИПАЛЬНОГО ДОЛГА УСТЬ-НИЦИНСКОГО СЕЛЬСКОГО ПОСЕЛЕНИЯ</a:t>
            </a:r>
            <a:endParaRPr lang="ru-RU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76805833"/>
              </p:ext>
            </p:extLst>
          </p:nvPr>
        </p:nvGraphicFramePr>
        <p:xfrm>
          <a:off x="467544" y="1628799"/>
          <a:ext cx="8424936" cy="4248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1152128"/>
                <a:gridCol w="1296144"/>
                <a:gridCol w="1296144"/>
                <a:gridCol w="1080120"/>
                <a:gridCol w="1152128"/>
              </a:tblGrid>
              <a:tr h="462109"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наименование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8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2022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2023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2024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2025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2026</a:t>
                      </a:r>
                    </a:p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5527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Объем муниципального долга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0,0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0,0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0,0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0,0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0,0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/>
                    </a:solidFill>
                  </a:tcPr>
                </a:tc>
              </a:tr>
              <a:tr h="667128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/>
                    </a:solidFill>
                  </a:tcPr>
                </a:tc>
              </a:tr>
              <a:tr h="115527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Обязательства по муниципальной гарантии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6297,0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7433,0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7793,0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8095,0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8432,0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644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512511" cy="1143000"/>
          </a:xfrm>
        </p:spPr>
        <p:txBody>
          <a:bodyPr/>
          <a:lstStyle/>
          <a:p>
            <a:pPr lvl="1"/>
            <a:endParaRPr lang="ru-RU" dirty="0"/>
          </a:p>
        </p:txBody>
      </p:sp>
      <p:pic>
        <p:nvPicPr>
          <p:cNvPr id="4" name="Picture 3" descr="C:\Users\76\Desktop\ПРЕЗЕНТАЦИЯ\картинки\5901b2f959ef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4" y="2492896"/>
            <a:ext cx="4657641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76\Desktop\DSC062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0"/>
            <a:ext cx="4104456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76\Desktop\ПРЕЗЕНТАЦИЯ\картинки\123621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042" y="2780928"/>
            <a:ext cx="392443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76\Desktop\62jfpo-m4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49" y="188640"/>
            <a:ext cx="4248472" cy="223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531721" y="4653136"/>
            <a:ext cx="4572000" cy="203132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/>
            <a:r>
              <a:rPr lang="ru-RU" i="1" dirty="0"/>
              <a:t>Администрация </a:t>
            </a:r>
            <a:r>
              <a:rPr lang="ru-RU" i="1" dirty="0" err="1"/>
              <a:t>Усть-Ницинского</a:t>
            </a:r>
            <a:r>
              <a:rPr lang="ru-RU" i="1" dirty="0"/>
              <a:t> сельского поселения</a:t>
            </a:r>
          </a:p>
          <a:p>
            <a:pPr algn="ctr"/>
            <a:r>
              <a:rPr lang="ru-RU" i="1" dirty="0"/>
              <a:t>623943, Свердловская область, </a:t>
            </a:r>
            <a:r>
              <a:rPr lang="ru-RU" i="1" dirty="0" err="1"/>
              <a:t>Слободо</a:t>
            </a:r>
            <a:r>
              <a:rPr lang="ru-RU" i="1" dirty="0"/>
              <a:t>-Туринский район, с. </a:t>
            </a:r>
            <a:r>
              <a:rPr lang="ru-RU" i="1" dirty="0" err="1"/>
              <a:t>Усть-Ницинское</a:t>
            </a:r>
            <a:r>
              <a:rPr lang="ru-RU" i="1" dirty="0"/>
              <a:t>, ул. </a:t>
            </a:r>
            <a:r>
              <a:rPr lang="ru-RU" i="1" dirty="0" err="1"/>
              <a:t>Шанаурина</a:t>
            </a:r>
            <a:r>
              <a:rPr lang="ru-RU" i="1" dirty="0"/>
              <a:t>, 34</a:t>
            </a:r>
          </a:p>
          <a:p>
            <a:pPr algn="ctr"/>
            <a:r>
              <a:rPr lang="ru-RU" i="1" dirty="0"/>
              <a:t>тел. (343)6127845,          (343)6127843</a:t>
            </a:r>
          </a:p>
          <a:p>
            <a:pPr algn="ctr"/>
            <a:r>
              <a:rPr lang="en-US" i="1" u="sng" dirty="0">
                <a:solidFill>
                  <a:srgbClr val="0070C0"/>
                </a:solidFill>
              </a:rPr>
              <a:t>E-mail</a:t>
            </a:r>
            <a:r>
              <a:rPr lang="ru-RU" i="1" u="sng" dirty="0">
                <a:solidFill>
                  <a:srgbClr val="0070C0"/>
                </a:solidFill>
              </a:rPr>
              <a:t>:</a:t>
            </a:r>
            <a:r>
              <a:rPr lang="en-US" i="1" u="sng" dirty="0">
                <a:solidFill>
                  <a:srgbClr val="0070C0"/>
                </a:solidFill>
              </a:rPr>
              <a:t>ustniza@yandex.ru</a:t>
            </a:r>
            <a:endParaRPr lang="ru-RU" i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49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6512511" cy="1143000"/>
          </a:xfrm>
        </p:spPr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129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6512511" cy="1143000"/>
          </a:xfrm>
        </p:spPr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361776"/>
          </a:xfrm>
        </p:spPr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363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60648"/>
            <a:ext cx="6019071" cy="72008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556792"/>
            <a:ext cx="8136904" cy="5040560"/>
          </a:xfrm>
        </p:spPr>
        <p:txBody>
          <a:bodyPr/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683568" y="0"/>
            <a:ext cx="8208912" cy="112474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ОСНОВНЫЕ ЭТАПЫ СОСТАВЛЕНИЯ И УТВЕРЖДЕНИЯ БЮДЖЕТА СЕЛЬСКОГО ПОСЕЛЕНИЯ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683569" y="1628800"/>
            <a:ext cx="2592288" cy="914400"/>
          </a:xfrm>
          <a:prstGeom prst="right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Составление проекта бюджета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10301" y="980728"/>
            <a:ext cx="5510171" cy="194421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/>
              <a:t>Составление проекта бюджета сельского поселения на очередной финансовый год и плановый период (очередной финансовый год)  принимается Администрацией в форме постановления, регламентирующего сроки и процедуры разработки проекта бюджета сельского поселения,  порядок работы над иными документами и материалами, обязательными для направления в Думу сельского поселения одновременно с проектом бюджета сельского поселения</a:t>
            </a:r>
            <a:r>
              <a:rPr lang="ru-RU" sz="1200" b="1" dirty="0" smtClean="0"/>
              <a:t>. Непосредственное составление проекта бюджета осуществляет финансовое управление.</a:t>
            </a:r>
            <a:endParaRPr lang="ru-RU" sz="1200" b="1" dirty="0"/>
          </a:p>
        </p:txBody>
      </p:sp>
      <p:sp>
        <p:nvSpPr>
          <p:cNvPr id="9" name="Выноска со стрелкой вправо 8"/>
          <p:cNvSpPr/>
          <p:nvPr/>
        </p:nvSpPr>
        <p:spPr>
          <a:xfrm>
            <a:off x="683568" y="3645024"/>
            <a:ext cx="2592289" cy="914400"/>
          </a:xfrm>
          <a:prstGeom prst="right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Рассмотрение проекта бюджета</a:t>
            </a:r>
            <a:endParaRPr lang="ru-RU" dirty="0"/>
          </a:p>
        </p:txBody>
      </p:sp>
      <p:sp>
        <p:nvSpPr>
          <p:cNvPr id="10" name="Выноска со стрелкой вправо 9"/>
          <p:cNvSpPr/>
          <p:nvPr/>
        </p:nvSpPr>
        <p:spPr>
          <a:xfrm>
            <a:off x="689970" y="5805264"/>
            <a:ext cx="2592287" cy="914400"/>
          </a:xfrm>
          <a:prstGeom prst="right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Утверждение бюджета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10301" y="2924944"/>
            <a:ext cx="5616624" cy="252027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b="1" dirty="0" smtClean="0"/>
              <a:t> - Сформированный проект бюджета сельского поселения Глава вносит на </a:t>
            </a:r>
            <a:r>
              <a:rPr lang="ru-RU" sz="1200" b="1" dirty="0"/>
              <a:t>рассмотрение в Думу сельского поселения </a:t>
            </a:r>
            <a:r>
              <a:rPr lang="ru-RU" sz="1200" b="1" dirty="0" smtClean="0"/>
              <a:t> </a:t>
            </a:r>
            <a:r>
              <a:rPr lang="ru-RU" sz="1200" b="1" dirty="0"/>
              <a:t>не позднее 15 ноября текущего финансового года</a:t>
            </a:r>
            <a:r>
              <a:rPr lang="ru-RU" sz="1200" b="1" dirty="0" smtClean="0"/>
              <a:t>.</a:t>
            </a:r>
          </a:p>
          <a:p>
            <a:pPr algn="just"/>
            <a:r>
              <a:rPr lang="ru-RU" sz="1200" b="1" dirty="0" smtClean="0"/>
              <a:t>  - Принятый </a:t>
            </a:r>
            <a:r>
              <a:rPr lang="ru-RU" sz="1200" b="1" dirty="0"/>
              <a:t>к рассмотрению Думой сельского поселения проект решения о бюджете в течение двух рабочих дней направляется председателем Думы  в комиссию Думы сельского поселения по экономическим вопросам и Контрольный </a:t>
            </a:r>
            <a:r>
              <a:rPr lang="ru-RU" sz="1200" b="1" dirty="0" smtClean="0"/>
              <a:t>орган.</a:t>
            </a:r>
            <a:r>
              <a:rPr lang="ru-RU" sz="1200" b="1" dirty="0"/>
              <a:t> </a:t>
            </a:r>
            <a:endParaRPr lang="ru-RU" sz="1200" b="1" dirty="0" smtClean="0"/>
          </a:p>
          <a:p>
            <a:pPr algn="just"/>
            <a:r>
              <a:rPr lang="ru-RU" sz="1200" b="1" dirty="0" smtClean="0"/>
              <a:t>-  Проект </a:t>
            </a:r>
            <a:r>
              <a:rPr lang="ru-RU" sz="1200" b="1" dirty="0"/>
              <a:t>бюджета сельского поселения в обязательном порядке выносится на публичные слушания после его принятия в первом чтении. </a:t>
            </a:r>
            <a:r>
              <a:rPr lang="ru-RU" sz="1200" b="1" dirty="0" smtClean="0"/>
              <a:t> </a:t>
            </a:r>
            <a:r>
              <a:rPr lang="ru-RU" sz="1200" b="1" dirty="0"/>
              <a:t>Порядок проведения публичных слушаний определяется в соответствии с утвержденным Думой сельского поселения нормативным правовым актом, регулирующим порядок организации и проведения публичных слушаний в сельском поселении</a:t>
            </a:r>
            <a:r>
              <a:rPr lang="ru-RU" sz="1200" b="1" dirty="0" smtClean="0"/>
              <a:t>.</a:t>
            </a:r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10301" y="5517232"/>
            <a:ext cx="5582179" cy="1296144"/>
          </a:xfrm>
          <a:prstGeom prst="roundRect">
            <a:avLst>
              <a:gd name="adj" fmla="val 234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 smtClean="0"/>
              <a:t>Бюджет сельского поселения утверждается Думой сельского поселения в форме Решения. Принятое Думой Решение о </a:t>
            </a:r>
            <a:r>
              <a:rPr lang="ru-RU" sz="1200" b="1" dirty="0"/>
              <a:t>бюджете сельского поселения подлежит опубликованию  в «Информационном вестнике </a:t>
            </a:r>
            <a:r>
              <a:rPr lang="ru-RU" sz="1200" b="1" dirty="0" err="1"/>
              <a:t>Усть</a:t>
            </a:r>
            <a:r>
              <a:rPr lang="ru-RU" sz="1200" b="1" dirty="0"/>
              <a:t> - </a:t>
            </a:r>
            <a:r>
              <a:rPr lang="ru-RU" sz="1200" b="1" dirty="0" err="1"/>
              <a:t>Ницинского</a:t>
            </a:r>
            <a:r>
              <a:rPr lang="ru-RU" sz="1200" b="1" dirty="0"/>
              <a:t> сельского поселения» </a:t>
            </a:r>
            <a:r>
              <a:rPr lang="ru-RU" sz="1200" b="1" dirty="0" smtClean="0"/>
              <a:t>и размещению на официальном сайте </a:t>
            </a:r>
            <a:r>
              <a:rPr lang="ru-RU" sz="1200" b="1" dirty="0" err="1" smtClean="0"/>
              <a:t>Усть-Ницинского</a:t>
            </a:r>
            <a:r>
              <a:rPr lang="ru-RU" sz="1200" b="1" dirty="0" smtClean="0"/>
              <a:t> сельского поселения в информационно-телекоммуникационной сети Интернет: </a:t>
            </a:r>
            <a:r>
              <a:rPr lang="en-US" sz="1200" b="1" dirty="0" smtClean="0"/>
              <a:t>www.</a:t>
            </a:r>
            <a:r>
              <a:rPr lang="ru-RU" sz="1200" b="1" dirty="0" err="1" smtClean="0"/>
              <a:t>усть-ницинское.рф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123350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2952328" cy="1143000"/>
          </a:xfrm>
        </p:spPr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993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720080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ОПИСАНИЕ АДМИНИСТРАТИВНО-ТЕРРИТОРИАЛЬНОГО ДЕЛЕНИЯ МУНИЦИПАЛЬНОГО ОБРАЗОВАНИЯ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268760"/>
            <a:ext cx="8568952" cy="5256584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just"/>
            <a:r>
              <a:rPr lang="ru-RU" sz="1600" dirty="0" err="1"/>
              <a:t>Усть-Ницинское</a:t>
            </a:r>
            <a:r>
              <a:rPr lang="ru-RU" sz="1600" dirty="0"/>
              <a:t> сельское поселение расположено в юго-восточной части </a:t>
            </a:r>
            <a:r>
              <a:rPr lang="ru-RU" sz="1600" dirty="0" err="1"/>
              <a:t>Слободо</a:t>
            </a:r>
            <a:r>
              <a:rPr lang="ru-RU" sz="1600" dirty="0"/>
              <a:t>-Туринского района, на юге соседствует с </a:t>
            </a:r>
            <a:r>
              <a:rPr lang="ru-RU" sz="1600" dirty="0" err="1"/>
              <a:t>Тугулымским</a:t>
            </a:r>
            <a:r>
              <a:rPr lang="ru-RU" sz="1600" dirty="0"/>
              <a:t> районом, на востоке граничит с Тюменской областью. Расположено на берегах рек Тура и </a:t>
            </a:r>
            <a:r>
              <a:rPr lang="ru-RU" sz="1600" dirty="0" err="1"/>
              <a:t>Ница</a:t>
            </a:r>
            <a:r>
              <a:rPr lang="ru-RU" sz="1600" dirty="0"/>
              <a:t>, а также </a:t>
            </a:r>
            <a:r>
              <a:rPr lang="ru-RU" sz="1600" dirty="0" err="1"/>
              <a:t>Межница</a:t>
            </a:r>
            <a:r>
              <a:rPr lang="ru-RU" sz="1600" dirty="0"/>
              <a:t> (правый приток </a:t>
            </a:r>
            <a:r>
              <a:rPr lang="ru-RU" sz="1600" dirty="0" err="1"/>
              <a:t>Ницы</a:t>
            </a:r>
            <a:r>
              <a:rPr lang="ru-RU" sz="1600" dirty="0"/>
              <a:t>) и Липка (правый приток Туры). Рельеф равнинный с широкими речными долинами. Здесь южная тайга сменяется северной лесостепью. Естественно-исторические условия благоприятны для хозяйственной деятельности населения -земледелия, животноводства, народных промыслов, охоты и рыболовства. </a:t>
            </a:r>
            <a:endParaRPr lang="ru-RU" sz="1600" dirty="0" smtClean="0"/>
          </a:p>
          <a:p>
            <a:pPr algn="just"/>
            <a:r>
              <a:rPr lang="ru-RU" sz="1600" dirty="0" smtClean="0"/>
              <a:t>Устье </a:t>
            </a:r>
            <a:r>
              <a:rPr lang="ru-RU" sz="1600" dirty="0"/>
              <a:t>реки </a:t>
            </a:r>
            <a:r>
              <a:rPr lang="ru-RU" sz="1600" dirty="0" err="1"/>
              <a:t>Ницы</a:t>
            </a:r>
            <a:r>
              <a:rPr lang="ru-RU" sz="1600" dirty="0"/>
              <a:t> и окрестные леса внесено в реестр охраняемых природных объектов областного значения, как гидрологический и ботанический памятник природы, место произрастания редких растений.</a:t>
            </a:r>
            <a:endParaRPr lang="ru-RU" sz="1600" b="1" dirty="0"/>
          </a:p>
          <a:p>
            <a:pPr algn="just"/>
            <a:r>
              <a:rPr lang="ru-RU" sz="1600" dirty="0" smtClean="0"/>
              <a:t>В </a:t>
            </a:r>
            <a:r>
              <a:rPr lang="ru-RU" sz="1600" dirty="0"/>
              <a:t>составе поселения </a:t>
            </a:r>
            <a:r>
              <a:rPr lang="ru-RU" sz="1600" dirty="0" smtClean="0"/>
              <a:t>19 </a:t>
            </a:r>
            <a:r>
              <a:rPr lang="ru-RU" sz="1600" dirty="0"/>
              <a:t>населенных пунктов. Самые крупные: с. </a:t>
            </a:r>
            <a:r>
              <a:rPr lang="ru-RU" sz="1600" dirty="0" err="1"/>
              <a:t>Усть-Ницинское</a:t>
            </a:r>
            <a:r>
              <a:rPr lang="ru-RU" sz="1600" dirty="0"/>
              <a:t>, с. </a:t>
            </a:r>
            <a:r>
              <a:rPr lang="ru-RU" sz="1600" dirty="0" err="1"/>
              <a:t>Краснослободское</a:t>
            </a:r>
            <a:r>
              <a:rPr lang="ru-RU" sz="1600" dirty="0"/>
              <a:t>, с. </a:t>
            </a:r>
            <a:r>
              <a:rPr lang="ru-RU" sz="1600" dirty="0" err="1"/>
              <a:t>Липчинское</a:t>
            </a:r>
            <a:r>
              <a:rPr lang="ru-RU" sz="1600" dirty="0"/>
              <a:t>. Центр поселения - с. </a:t>
            </a:r>
            <a:r>
              <a:rPr lang="ru-RU" sz="1600" dirty="0" err="1"/>
              <a:t>Усть-Ницинское</a:t>
            </a:r>
            <a:r>
              <a:rPr lang="ru-RU" sz="1600" dirty="0"/>
              <a:t> (находится в устье реки </a:t>
            </a:r>
            <a:r>
              <a:rPr lang="ru-RU" sz="1600" dirty="0" err="1"/>
              <a:t>Ницы</a:t>
            </a:r>
            <a:r>
              <a:rPr lang="ru-RU" sz="1600" dirty="0"/>
              <a:t>). Удалено от райцентра Туринской Слободы - на 30 км., от областного центра - Екатеринбурга - на 330 км., до г. Тюмени 80 км. Все населенные пункты соединены асфальтированными автомобильными дорогами</a:t>
            </a:r>
            <a:r>
              <a:rPr lang="ru-RU" sz="1600" dirty="0" smtClean="0"/>
              <a:t>.</a:t>
            </a:r>
            <a:r>
              <a:rPr lang="ru-RU" sz="1600" dirty="0"/>
              <a:t> </a:t>
            </a:r>
            <a:endParaRPr lang="ru-RU" sz="1600" b="1" dirty="0"/>
          </a:p>
          <a:p>
            <a:pPr algn="just"/>
            <a:r>
              <a:rPr lang="ru-RU" sz="1600" dirty="0"/>
              <a:t>Села: </a:t>
            </a:r>
            <a:r>
              <a:rPr lang="ru-RU" sz="1600" dirty="0" err="1"/>
              <a:t>Усть-Ницинское</a:t>
            </a:r>
            <a:r>
              <a:rPr lang="ru-RU" sz="1600" dirty="0"/>
              <a:t> (основанное в 1622 году) и </a:t>
            </a:r>
            <a:r>
              <a:rPr lang="ru-RU" sz="1600" dirty="0" err="1"/>
              <a:t>Краснослободское</a:t>
            </a:r>
            <a:r>
              <a:rPr lang="ru-RU" sz="1600" dirty="0"/>
              <a:t> (основанное в 1624 году), входят в число самых первых населенных пунктов не только поселения, района, но и более обширного географического пространства Урала и Зауралья</a:t>
            </a:r>
            <a:r>
              <a:rPr lang="ru-RU" sz="1600" dirty="0" smtClean="0"/>
              <a:t>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45146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755576" y="7605464"/>
            <a:ext cx="6048672" cy="288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784976" cy="6624736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1600" dirty="0"/>
              <a:t>Село </a:t>
            </a:r>
            <a:r>
              <a:rPr lang="ru-RU" sz="1600" dirty="0" err="1"/>
              <a:t>Липчинское</a:t>
            </a:r>
            <a:r>
              <a:rPr lang="ru-RU" sz="1600" dirty="0"/>
              <a:t> основано примерно в 1640 г., название дано по названию р. Липке. </a:t>
            </a:r>
            <a:endParaRPr lang="ru-RU" sz="1600" dirty="0" smtClean="0"/>
          </a:p>
          <a:p>
            <a:pPr algn="just"/>
            <a:r>
              <a:rPr lang="ru-RU" sz="1600" dirty="0" smtClean="0"/>
              <a:t>Река </a:t>
            </a:r>
            <a:r>
              <a:rPr lang="ru-RU" sz="1600" dirty="0" err="1"/>
              <a:t>Ница</a:t>
            </a:r>
            <a:r>
              <a:rPr lang="ru-RU" sz="1600" dirty="0"/>
              <a:t> была судоходной. Торговый тракт, проложенный из Верхотурья на Тюмень и Тобольск, проходил через села </a:t>
            </a:r>
            <a:r>
              <a:rPr lang="ru-RU" sz="1600" dirty="0" err="1"/>
              <a:t>Краснослободское</a:t>
            </a:r>
            <a:r>
              <a:rPr lang="ru-RU" sz="1600" dirty="0"/>
              <a:t>, </a:t>
            </a:r>
            <a:r>
              <a:rPr lang="ru-RU" sz="1600" dirty="0" err="1"/>
              <a:t>Усть-Ницинское</a:t>
            </a:r>
            <a:r>
              <a:rPr lang="ru-RU" sz="1600" dirty="0"/>
              <a:t> и </a:t>
            </a:r>
            <a:r>
              <a:rPr lang="ru-RU" sz="1600" dirty="0" err="1"/>
              <a:t>Липчинское</a:t>
            </a:r>
            <a:r>
              <a:rPr lang="ru-RU" sz="1600" dirty="0"/>
              <a:t>. Две ярмарки в год проходили в </a:t>
            </a:r>
            <a:r>
              <a:rPr lang="ru-RU" sz="1600" dirty="0" err="1"/>
              <a:t>Усть-Ницинском</a:t>
            </a:r>
            <a:r>
              <a:rPr lang="ru-RU" sz="1600" dirty="0"/>
              <a:t>, одна – в </a:t>
            </a:r>
            <a:r>
              <a:rPr lang="ru-RU" sz="1600" dirty="0" err="1"/>
              <a:t>Липчинском</a:t>
            </a:r>
            <a:r>
              <a:rPr lang="ru-RU" sz="1600" dirty="0"/>
              <a:t>, но значительную роль в развитии торговых отношений играла Красная Слобода. Село официально считалось центром торговли, в год проходило три ярмарки: Крещенская, Ильинская и Екатерининская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/>
              <a:t>Со второй половины XIX в. и до установления Советской власти существовал единственный в </a:t>
            </a:r>
            <a:r>
              <a:rPr lang="ru-RU" sz="1600" dirty="0" err="1"/>
              <a:t>Ирбитском</a:t>
            </a:r>
            <a:r>
              <a:rPr lang="ru-RU" sz="1600" dirty="0"/>
              <a:t> уезде </a:t>
            </a:r>
            <a:r>
              <a:rPr lang="ru-RU" sz="1600" dirty="0" err="1"/>
              <a:t>Краснослободский</a:t>
            </a:r>
            <a:r>
              <a:rPr lang="ru-RU" sz="1600" dirty="0"/>
              <a:t> Введенский женский монастырь (сейчас п. Рассвет). </a:t>
            </a:r>
            <a:endParaRPr lang="ru-RU" sz="1600" dirty="0" smtClean="0"/>
          </a:p>
          <a:p>
            <a:pPr algn="just" fontAlgn="t"/>
            <a:r>
              <a:rPr lang="ru-RU" sz="1600" dirty="0" smtClean="0"/>
              <a:t>Население </a:t>
            </a:r>
            <a:r>
              <a:rPr lang="ru-RU" sz="1600" dirty="0"/>
              <a:t>свободолюбивое, в исторических документах описываются случаи народных возмущений и бунтов крестьян Красной Слободы, Усть-Ницы, </a:t>
            </a:r>
            <a:r>
              <a:rPr lang="ru-RU" sz="1600" dirty="0" err="1"/>
              <a:t>д.Ивановки</a:t>
            </a:r>
            <a:r>
              <a:rPr lang="ru-RU" sz="1600" dirty="0"/>
              <a:t>.</a:t>
            </a:r>
            <a:endParaRPr lang="ru-RU" sz="1600" b="1" dirty="0"/>
          </a:p>
          <a:p>
            <a:pPr algn="just" fontAlgn="t"/>
            <a:r>
              <a:rPr lang="ru-RU" sz="1600" dirty="0"/>
              <a:t>К кустарному промыслу тяготели все. Занимались рыбной ловлей, изготовлением саней, дровней и телег, кузнечим делом, тканьем холста, пошивом одежды, изготовлением сапог и валенок, делали бондарные изделия, плели корзины и кошевки, занимались дегтярным промыслом, мукомольным, </a:t>
            </a:r>
            <a:r>
              <a:rPr lang="ru-RU" sz="1600" dirty="0" err="1"/>
              <a:t>крахмало</a:t>
            </a:r>
            <a:r>
              <a:rPr lang="ru-RU" sz="1600" dirty="0"/>
              <a:t>-паточным производством. Деревня Мельникова была центром гончарного промысла, изготовляли посуду и детские игрушки. В Красной Слободе был стекольный завод</a:t>
            </a:r>
            <a:r>
              <a:rPr lang="ru-RU" sz="1400" dirty="0"/>
              <a:t>.</a:t>
            </a:r>
            <a:endParaRPr lang="ru-RU" sz="1400" b="1" dirty="0"/>
          </a:p>
          <a:p>
            <a:pPr algn="just" fontAlgn="t"/>
            <a:r>
              <a:rPr lang="ru-RU" sz="1600" dirty="0"/>
              <a:t>Свято Троицкая церковь, построенная в 1773-1779 годах на средства прихожан, не была разрушена в 20 веке, как многие другие церкви. Не потеряла своего значения в облике современного села. В настоящее время это памятник истории и архитектуры 18 века, охраняется </a:t>
            </a:r>
            <a:r>
              <a:rPr lang="ru-RU" sz="1600" dirty="0" smtClean="0"/>
              <a:t>государством.</a:t>
            </a:r>
            <a:endParaRPr lang="ru-RU" sz="1600" dirty="0"/>
          </a:p>
        </p:txBody>
      </p:sp>
      <p:pic>
        <p:nvPicPr>
          <p:cNvPr id="1026" name="Picture 2" descr="C:\Users\76\Desktop\ПРЕЗЕНТАЦИЯ\картинки\123614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733256"/>
            <a:ext cx="2088232" cy="107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62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52928" cy="86409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ОСНОВНЫЕ ЗАДАЧИ И ПРИОРИТЕТНЫЕ НАПРАВЛЕНИЯ БЮДЖЕТНОЙ ПОЛИТИКИ УСТЬ-НИЦИНСКОГО СЕЛЬСКОГО ПОСЕЛЕНИЯ НА 2024 ГОД И ПЛАНОВЫЙ ПЕРИОД 2025 И 2026 ГОДОВ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67544" y="1124744"/>
            <a:ext cx="8352928" cy="5733256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6400" b="1" dirty="0" smtClean="0"/>
              <a:t>      </a:t>
            </a:r>
            <a:r>
              <a:rPr lang="ru-RU" sz="6400" b="1" dirty="0">
                <a:hlinkClick r:id="rId2"/>
              </a:rPr>
              <a:t>Основным приоритетом бюджетной политики является достижение  национальных целей развития Российской Федерации, определенных в Указе Президента Российской Федерации от 21 июля 2020 года № 474, и стратегических задач социально-экономического развития сельского поселения.</a:t>
            </a:r>
            <a:endParaRPr lang="ru-RU" sz="6400" b="1" dirty="0"/>
          </a:p>
          <a:p>
            <a:pPr algn="just"/>
            <a:r>
              <a:rPr lang="ru-RU" sz="6400" b="1" dirty="0" smtClean="0"/>
              <a:t> </a:t>
            </a:r>
            <a:r>
              <a:rPr lang="ru-RU" sz="6400" b="1" dirty="0"/>
              <a:t> </a:t>
            </a:r>
            <a:r>
              <a:rPr lang="ru-RU" sz="6400" b="1" dirty="0" smtClean="0"/>
              <a:t>     </a:t>
            </a:r>
            <a:r>
              <a:rPr lang="ru-RU" sz="6400" b="1" dirty="0" smtClean="0">
                <a:hlinkClick r:id="rId2"/>
              </a:rPr>
              <a:t>Основными </a:t>
            </a:r>
            <a:r>
              <a:rPr lang="ru-RU" sz="6400" b="1" dirty="0">
                <a:hlinkClick r:id="rId2"/>
              </a:rPr>
              <a:t>направлениями бюджетной политики в среднесрочной перспективе являются:</a:t>
            </a:r>
            <a:endParaRPr lang="ru-RU" sz="6400" b="1" dirty="0"/>
          </a:p>
          <a:p>
            <a:pPr algn="just"/>
            <a:r>
              <a:rPr lang="ru-RU" sz="6400" dirty="0" smtClean="0"/>
              <a:t>        1</a:t>
            </a:r>
            <a:r>
              <a:rPr lang="ru-RU" sz="6400" dirty="0"/>
              <a:t>) обеспечение сохранения населения, здоровья и благополучия людей;</a:t>
            </a:r>
          </a:p>
          <a:p>
            <a:pPr algn="just"/>
            <a:r>
              <a:rPr lang="ru-RU" sz="6400" dirty="0" smtClean="0"/>
              <a:t>        2</a:t>
            </a:r>
            <a:r>
              <a:rPr lang="ru-RU" sz="6400" dirty="0"/>
              <a:t>) содействие в развитии человеческого капитала;</a:t>
            </a:r>
          </a:p>
          <a:p>
            <a:pPr algn="just"/>
            <a:r>
              <a:rPr lang="ru-RU" sz="6400" dirty="0" smtClean="0"/>
              <a:t>        3</a:t>
            </a:r>
            <a:r>
              <a:rPr lang="ru-RU" sz="6400" dirty="0"/>
              <a:t>) обеспечение создания комфортной и безопасной среды проживания </a:t>
            </a:r>
            <a:r>
              <a:rPr lang="ru-RU" sz="6400" dirty="0" smtClean="0"/>
              <a:t>граждан.</a:t>
            </a:r>
            <a:endParaRPr lang="ru-RU" sz="6400" dirty="0"/>
          </a:p>
          <a:p>
            <a:pPr algn="just"/>
            <a:r>
              <a:rPr lang="ru-RU" sz="6400" dirty="0" smtClean="0"/>
              <a:t>         Развитие указанных основных направлений бюджетной политики сельского </a:t>
            </a:r>
            <a:r>
              <a:rPr lang="ru-RU" sz="6400" dirty="0"/>
              <a:t>поселения предполагается за счет реализации следующих мер:</a:t>
            </a:r>
          </a:p>
          <a:p>
            <a:pPr algn="just"/>
            <a:r>
              <a:rPr lang="ru-RU" sz="6400" dirty="0"/>
              <a:t>      - обеспечение эффективности использования бюджетных ресурсов в целях решения приоритетных для сельского поселения задач, создание благоприятных и комфортных условий для проживания, повышение уровня и качества жизни населения</a:t>
            </a:r>
            <a:r>
              <a:rPr lang="ru-RU" sz="6400" dirty="0" smtClean="0"/>
              <a:t>;</a:t>
            </a:r>
          </a:p>
          <a:p>
            <a:pPr algn="just"/>
            <a:r>
              <a:rPr lang="ru-RU" sz="6400" dirty="0"/>
              <a:t> </a:t>
            </a:r>
            <a:r>
              <a:rPr lang="ru-RU" sz="6400" dirty="0" smtClean="0"/>
              <a:t>      -  </a:t>
            </a:r>
            <a:r>
              <a:rPr lang="ru-RU" sz="6400" dirty="0"/>
              <a:t>обеспечение долгосрочной устойчивости и сбалансированности местного бюджета;</a:t>
            </a:r>
          </a:p>
          <a:p>
            <a:pPr algn="just"/>
            <a:r>
              <a:rPr lang="ru-RU" sz="6400" dirty="0" smtClean="0"/>
              <a:t>         </a:t>
            </a:r>
            <a:r>
              <a:rPr lang="ru-RU" sz="6400" dirty="0"/>
              <a:t>- повышение качества и количества услуг, оказываемых населению органами местного самоуправления, казенными, бюджетными учреждениями и муниципальными унитарными предприятиями, с учетом особенностей проживания граждан;                                         </a:t>
            </a:r>
          </a:p>
          <a:p>
            <a:pPr algn="just"/>
            <a:r>
              <a:rPr lang="ru-RU" sz="4800" dirty="0" smtClean="0"/>
              <a:t>         </a:t>
            </a:r>
            <a:endParaRPr lang="ru-RU" sz="2900" dirty="0"/>
          </a:p>
          <a:p>
            <a:pPr marL="45720" indent="0">
              <a:buNone/>
            </a:pPr>
            <a:r>
              <a:rPr lang="ru-RU" dirty="0"/>
              <a:t> 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813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H="1" flipV="1">
            <a:off x="8305800" y="5515168"/>
            <a:ext cx="1234752" cy="1226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16632"/>
            <a:ext cx="8352928" cy="648072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1600" dirty="0" smtClean="0"/>
              <a:t>        - </a:t>
            </a:r>
            <a:r>
              <a:rPr lang="ru-RU" sz="1600" dirty="0"/>
              <a:t>обеспечение открытости бюджетного процесса и вовлечения в него граждан, проживающих на территории сельского поселения, в том числе развития инициативного бюджетирования на территории сельского поселения;</a:t>
            </a:r>
          </a:p>
          <a:p>
            <a:pPr algn="just"/>
            <a:r>
              <a:rPr lang="ru-RU" sz="1600" dirty="0"/>
              <a:t>        - совершенствование бюджетного планирования с использованием муниципальной программы (подпрограмм) и бюджетного прогноза на долгосрочный период, повышения качества планирования программы и эффективности реализации исходя из ожидаемых </a:t>
            </a:r>
            <a:r>
              <a:rPr lang="ru-RU" sz="1600" dirty="0" smtClean="0"/>
              <a:t>результатов</a:t>
            </a:r>
            <a:r>
              <a:rPr lang="ru-RU" sz="1600" dirty="0"/>
              <a:t>;</a:t>
            </a:r>
            <a:endParaRPr lang="ru-RU" sz="1600" dirty="0" smtClean="0"/>
          </a:p>
          <a:p>
            <a:pPr algn="just"/>
            <a:r>
              <a:rPr lang="ru-RU" sz="1600" dirty="0"/>
              <a:t> </a:t>
            </a:r>
            <a:r>
              <a:rPr lang="ru-RU" sz="1600" dirty="0" smtClean="0"/>
              <a:t>     -  </a:t>
            </a:r>
            <a:r>
              <a:rPr lang="ru-RU" sz="1600" dirty="0"/>
              <a:t>повышение качества финансового менеджмента главных распорядителей бюджетных </a:t>
            </a:r>
            <a:r>
              <a:rPr lang="ru-RU" sz="1600" dirty="0" smtClean="0"/>
              <a:t>средств.</a:t>
            </a:r>
          </a:p>
          <a:p>
            <a:pPr algn="just"/>
            <a:r>
              <a:rPr lang="ru-RU" sz="1600" dirty="0" smtClean="0"/>
              <a:t>          </a:t>
            </a:r>
            <a:r>
              <a:rPr lang="ru-RU" sz="1600" dirty="0"/>
              <a:t>Бюджетная политика будет направлена на обеспечение безусловного исполнения действующих обязательств, за счет:</a:t>
            </a:r>
          </a:p>
          <a:p>
            <a:r>
              <a:rPr lang="ru-RU" sz="1600" dirty="0"/>
              <a:t>       - определения основных параметров бюджета, исходя из ожидаемого прогноза поступления доходов и допустимого уровня дефицита бюджета;</a:t>
            </a:r>
            <a:br>
              <a:rPr lang="ru-RU" sz="1600" dirty="0"/>
            </a:br>
            <a:r>
              <a:rPr lang="ru-RU" sz="1600" dirty="0"/>
              <a:t>        - увеличения доли программных расходов в общем объеме </a:t>
            </a:r>
            <a:r>
              <a:rPr lang="ru-RU" sz="1600" dirty="0" smtClean="0"/>
              <a:t>расходов бюджета</a:t>
            </a:r>
            <a:r>
              <a:rPr lang="ru-RU" sz="1600" dirty="0"/>
              <a:t>;</a:t>
            </a:r>
            <a:br>
              <a:rPr lang="ru-RU" sz="1600" dirty="0"/>
            </a:br>
            <a:r>
              <a:rPr lang="ru-RU" sz="1600" dirty="0"/>
              <a:t>         - планирования бюджетных ассигнований на реализацию муниципальной программы с учетом результатов их реализации за предыдущий год, а также в тесной увязке с целевыми индикаторами и показателями, характеризующими достижение поставленных целей;</a:t>
            </a:r>
          </a:p>
          <a:p>
            <a:pPr algn="just"/>
            <a:r>
              <a:rPr lang="ru-RU" sz="1600" dirty="0"/>
              <a:t>         - усиления текущего контроля и ответственности за выполнением муниципальных заданий подведомственных </a:t>
            </a:r>
            <a:r>
              <a:rPr lang="ru-RU" sz="1600" dirty="0" smtClean="0"/>
              <a:t>учреждений.</a:t>
            </a:r>
            <a:endParaRPr lang="ru-RU" sz="1600" dirty="0"/>
          </a:p>
          <a:p>
            <a:pPr algn="just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7848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ru-RU" smtClean="0"/>
              <a:t>ОСНОВНЫЕ ПОКАЗАТЕЛИ СОЦИАЛЬНО-ЭКОНОМИЧЕСКОГО РАЗВИТИЯ УСТЬ-НИЦИНСКОГО СЕЛЬСКОГО ПОСЕЛЕНИЯ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48481878"/>
              </p:ext>
            </p:extLst>
          </p:nvPr>
        </p:nvGraphicFramePr>
        <p:xfrm>
          <a:off x="0" y="908719"/>
          <a:ext cx="9143998" cy="6048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4709"/>
                <a:gridCol w="1179870"/>
                <a:gridCol w="1112175"/>
                <a:gridCol w="1026341"/>
                <a:gridCol w="1106129"/>
                <a:gridCol w="1021168"/>
                <a:gridCol w="1043606"/>
              </a:tblGrid>
              <a:tr h="75967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</a:t>
                      </a:r>
                      <a:r>
                        <a:rPr lang="ru-RU" sz="1400" dirty="0" smtClean="0"/>
                        <a:t>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Единица измерения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 факт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 год оценка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 год прогноз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2025 год прогноз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2026 год прогноз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53810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Оборот организаций               ( по полному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кругу)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133,6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141,9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151,7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161,6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172,1</a:t>
                      </a:r>
                      <a:endParaRPr lang="ru-RU" sz="1600" dirty="0"/>
                    </a:p>
                  </a:txBody>
                  <a:tcPr/>
                </a:tc>
              </a:tr>
              <a:tr h="53810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Сельское  хозяйство, охота и лесное хозяйство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10,2</a:t>
                      </a:r>
                      <a:endParaRPr lang="ru-RU" sz="1600" dirty="0"/>
                    </a:p>
                  </a:txBody>
                  <a:tcPr/>
                </a:tc>
              </a:tr>
              <a:tr h="98124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Объем инвестиций в основной капитал за счет всех источников финансирования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11,6</a:t>
                      </a:r>
                      <a:endParaRPr lang="ru-RU" sz="1600" dirty="0"/>
                    </a:p>
                  </a:txBody>
                  <a:tcPr/>
                </a:tc>
              </a:tr>
              <a:tr h="34818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Оплата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труда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93,2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101,3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106,4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112,0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118,4</a:t>
                      </a:r>
                      <a:endParaRPr lang="ru-RU" sz="1600" dirty="0"/>
                    </a:p>
                  </a:txBody>
                  <a:tcPr/>
                </a:tc>
              </a:tr>
              <a:tr h="687898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Среднедушевые денежные доходы (в месяц)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руб./чел.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11231,07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12014,84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13013,70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14002,00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15027,05</a:t>
                      </a:r>
                      <a:endParaRPr lang="ru-RU" sz="1600" dirty="0"/>
                    </a:p>
                  </a:txBody>
                  <a:tcPr/>
                </a:tc>
              </a:tr>
              <a:tr h="34818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Оборот розничной торговли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117,0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124,9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134,0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143,0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152,7</a:t>
                      </a:r>
                      <a:endParaRPr lang="ru-RU" sz="1600" dirty="0"/>
                    </a:p>
                  </a:txBody>
                  <a:tcPr/>
                </a:tc>
              </a:tr>
              <a:tr h="54951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Оборот общественного питания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16,3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17,4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18,5</a:t>
                      </a:r>
                      <a:endParaRPr lang="ru-RU" sz="1600" dirty="0"/>
                    </a:p>
                  </a:txBody>
                  <a:tcPr/>
                </a:tc>
              </a:tr>
              <a:tr h="53810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Численность постоянного населения (на начало года)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2686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2675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2580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2530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2480</a:t>
                      </a:r>
                      <a:endParaRPr lang="ru-RU" sz="1600" dirty="0"/>
                    </a:p>
                  </a:txBody>
                  <a:tcPr/>
                </a:tc>
              </a:tr>
              <a:tr h="75967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Численность постоянного населения в трудоспособном возрасте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1292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1293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1296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1296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1294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Овал 3"/>
          <p:cNvSpPr/>
          <p:nvPr/>
        </p:nvSpPr>
        <p:spPr>
          <a:xfrm>
            <a:off x="0" y="0"/>
            <a:ext cx="9144000" cy="9087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ОСНОВНЫЕ ПОКАЗАТЕЛИ СОЦИАЛЬНО-ЭКОНОМИЧЕСКОГО РАЗВИТИЯ УСТЬ-НИЦИНСКОГО СЕЛЬСКОГО ПОСЕЛЕНИЯ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93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4536</TotalTime>
  <Words>3225</Words>
  <Application>Microsoft Office PowerPoint</Application>
  <PresentationFormat>Экран (4:3)</PresentationFormat>
  <Paragraphs>499</Paragraphs>
  <Slides>40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Воздушный поток</vt:lpstr>
      <vt:lpstr>Презентация PowerPoint</vt:lpstr>
      <vt:lpstr>ЧТО ТАКОЕ БЮДЖЕТ?</vt:lpstr>
      <vt:lpstr>Презентация PowerPoint</vt:lpstr>
      <vt:lpstr>Презентация PowerPoint</vt:lpstr>
      <vt:lpstr>ОПИСАНИЕ АДМИНИСТРАТИВНО-ТЕРРИТОРИАЛЬНОГО ДЕЛЕНИЯ МУНИЦИПАЛЬНОГО ОБРАЗОВАНИЯ</vt:lpstr>
      <vt:lpstr>т</vt:lpstr>
      <vt:lpstr>ОСНОВНЫЕ ЗАДАЧИ И ПРИОРИТЕТНЫЕ НАПРАВЛЕНИЯ БЮДЖЕТНОЙ ПОЛИТИКИ УСТЬ-НИЦИНСКОГО СЕЛЬСКОГО ПОСЕЛЕНИЯ НА 2024 ГОД И ПЛАНОВЫЙ ПЕРИОД 2025 И 2026 ГОДОВ</vt:lpstr>
      <vt:lpstr>   </vt:lpstr>
      <vt:lpstr>ОСНОВНЫЕ ПОКАЗАТЕЛИ СОЦИАЛЬНО-ЭКОНОМИЧЕСКОГО РАЗВИТИЯ УСТЬ-НИЦИНСКОГО СЕЛЬСКОГО ПОСЕЛЕНИЯ</vt:lpstr>
      <vt:lpstr>ДОХОДЫ И РАСХОДЫ БЮДЖЕТА УСТЬ-НИЦИНСКОГО СЕЛЬСКОГО ПОСЕЛЕНИЯ, ТЫС. РУБ.</vt:lpstr>
      <vt:lpstr>ДОХОДЫ БЮДЖЕТА УСТЬ-НИЦИНСКОГО СЕЛЬСКОГО ПОСЕЛЕНИЯ</vt:lpstr>
      <vt:lpstr>СТРУКТУРА ОСНОВНЫХ НАЛОГОВЫХ ДОХОДОВ БЮДЖЕТА УСТЬ-НИЦИНСКОГО СЕЛЬСКОГО ПОСЕЛЕНИЯ НА 2024 ГОД</vt:lpstr>
      <vt:lpstr>СТРУКТУРА ОСНОВНЫХ НЕНАЛОГОВЫХ ДОХОДОВ БЮДЖЕТА УСТЬ-НИЦИНСКОГО СЕЛЬСКОГО ПОСЕЛЕНИЯ НА 2024 ГОД </vt:lpstr>
      <vt:lpstr> </vt:lpstr>
      <vt:lpstr>ОСНОВНЫЕ ДОХОДНЫЕ ИСТОЧНИКИ БЮДЖЕТА</vt:lpstr>
      <vt:lpstr>Презентация PowerPoint</vt:lpstr>
      <vt:lpstr>Презентация PowerPoint</vt:lpstr>
      <vt:lpstr>СТРУКТУРА РАСХОДОВ БЮДЖЕТА УСТЬ-НИЦИНСКОГО СЕЛЬСКОГО ПОСЕЛЕНИЯ НА 2024 ГОД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НАЦИОНАЛЬНАЯ ОБОРОНА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ТЕРРИТОРИИ УСТЬ-НИЦИНСКОГО СЕЛЬСКОГО ПОСЕЛЕНИЯ ФУНКЦИОНИРУЕТ:</vt:lpstr>
      <vt:lpstr>Презентация PowerPoint</vt:lpstr>
      <vt:lpstr>Презентация PowerPoint</vt:lpstr>
      <vt:lpstr>ИНФОРМАЦИЯ ОБ ОБЪЕМЕ МУНИЦИПАЛЬНОГО ДОЛГА УСТЬ-НИЦИНСКОГО СЕЛЬСКОГО ПОСЕЛЕНИЯ</vt:lpstr>
      <vt:lpstr>Презентация PowerPoint</vt:lpstr>
      <vt:lpstr>1</vt:lpstr>
      <vt:lpstr>1</vt:lpstr>
      <vt:lpstr>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2018 года</dc:title>
  <dc:creator>76</dc:creator>
  <cp:lastModifiedBy>76</cp:lastModifiedBy>
  <cp:revision>380</cp:revision>
  <cp:lastPrinted>2020-12-26T06:54:08Z</cp:lastPrinted>
  <dcterms:created xsi:type="dcterms:W3CDTF">2018-02-07T06:08:12Z</dcterms:created>
  <dcterms:modified xsi:type="dcterms:W3CDTF">2023-12-11T05:09:25Z</dcterms:modified>
</cp:coreProperties>
</file>