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4" r:id="rId1"/>
  </p:sldMasterIdLst>
  <p:sldIdLst>
    <p:sldId id="256" r:id="rId2"/>
    <p:sldId id="257" r:id="rId3"/>
    <p:sldId id="258" r:id="rId4"/>
    <p:sldId id="266" r:id="rId5"/>
    <p:sldId id="259" r:id="rId6"/>
    <p:sldId id="260" r:id="rId7"/>
    <p:sldId id="261" r:id="rId8"/>
    <p:sldId id="262" r:id="rId9"/>
    <p:sldId id="263" r:id="rId10"/>
    <p:sldId id="268" r:id="rId11"/>
    <p:sldId id="269"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66" d="100"/>
          <a:sy n="66" d="100"/>
        </p:scale>
        <p:origin x="-900"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82220" y="5353963"/>
            <a:ext cx="11631168"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914400" y="1600200"/>
            <a:ext cx="103632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828800" y="3556001"/>
            <a:ext cx="85344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grpSp>
        <p:nvGrpSpPr>
          <p:cNvPr id="15" name="Group 14"/>
          <p:cNvGrpSpPr>
            <a:grpSpLocks noChangeAspect="1"/>
          </p:cNvGrpSpPr>
          <p:nvPr/>
        </p:nvGrpSpPr>
        <p:grpSpPr bwMode="hidden">
          <a:xfrm>
            <a:off x="282220" y="714191"/>
            <a:ext cx="11631168"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8839200" y="1447801"/>
            <a:ext cx="27432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09600" y="1447800"/>
            <a:ext cx="80264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304800" y="228600"/>
            <a:ext cx="11594592"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8063251" y="4203592"/>
            <a:ext cx="383523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3492427" y="4075290"/>
            <a:ext cx="7392687"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771637" y="4087562"/>
            <a:ext cx="729064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7479319" y="4074175"/>
            <a:ext cx="4410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82220" y="4058555"/>
            <a:ext cx="11631168"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920043" y="2463560"/>
            <a:ext cx="103632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823153" y="1437449"/>
            <a:ext cx="8556979"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0CDEE7-5B6B-4AE9-89A3-5A87622D7326}" type="slidenum">
              <a:rPr lang="ru-RU" smtClean="0"/>
              <a:pPr/>
              <a:t>‹#›</a:t>
            </a:fld>
            <a:endParaRPr lang="ru-RU"/>
          </a:p>
        </p:txBody>
      </p:sp>
      <p:sp>
        <p:nvSpPr>
          <p:cNvPr id="9" name="Content Placeholder 8"/>
          <p:cNvSpPr>
            <a:spLocks noGrp="1"/>
          </p:cNvSpPr>
          <p:nvPr>
            <p:ph sz="quarter" idx="13"/>
          </p:nvPr>
        </p:nvSpPr>
        <p:spPr>
          <a:xfrm>
            <a:off x="902207"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6193536" y="2679192"/>
            <a:ext cx="5096256"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902208" y="2678114"/>
            <a:ext cx="5096256"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903110" y="3429001"/>
            <a:ext cx="5093407"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97600" y="2678113"/>
            <a:ext cx="5096256"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93367" y="3429001"/>
            <a:ext cx="5096256"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82220" y="714191"/>
            <a:ext cx="11631168"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D00CDEE7-5B6B-4AE9-89A3-5A87622D73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0CDEE7-5B6B-4AE9-89A3-5A87622D7326}" type="slidenum">
              <a:rPr lang="ru-RU" smtClean="0"/>
              <a:pPr/>
              <a:t>‹#›</a:t>
            </a:fld>
            <a:endParaRPr lang="ru-RU"/>
          </a:p>
        </p:txBody>
      </p:sp>
      <p:sp>
        <p:nvSpPr>
          <p:cNvPr id="4" name="Text Placeholder 3"/>
          <p:cNvSpPr>
            <a:spLocks noGrp="1"/>
          </p:cNvSpPr>
          <p:nvPr>
            <p:ph type="body" sz="half" idx="2"/>
          </p:nvPr>
        </p:nvSpPr>
        <p:spPr>
          <a:xfrm>
            <a:off x="1219200" y="3581401"/>
            <a:ext cx="44704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82220" y="714191"/>
            <a:ext cx="11631168"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1219200" y="2286000"/>
            <a:ext cx="44704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02616" y="1828800"/>
            <a:ext cx="5205435"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304800" y="228600"/>
            <a:ext cx="11594592"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82220" y="5353963"/>
            <a:ext cx="11631168"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6498874" y="338667"/>
            <a:ext cx="5083527"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6491112" y="2785533"/>
            <a:ext cx="5091289"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BE3E51B-682F-42FB-8A6F-FB4F927E5DCE}" type="datetimeFigureOut">
              <a:rPr lang="ru-RU" smtClean="0"/>
              <a:pPr/>
              <a:t>11.01.2023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D00CDEE7-5B6B-4AE9-89A3-5A87622D7326}" type="slidenum">
              <a:rPr lang="ru-RU" smtClean="0"/>
              <a:pPr/>
              <a:t>‹#›</a:t>
            </a:fld>
            <a:endParaRPr lang="ru-RU"/>
          </a:p>
        </p:txBody>
      </p:sp>
      <p:sp>
        <p:nvSpPr>
          <p:cNvPr id="3" name="Picture Placeholder 2"/>
          <p:cNvSpPr>
            <a:spLocks noGrp="1"/>
          </p:cNvSpPr>
          <p:nvPr>
            <p:ph type="pic" idx="1"/>
          </p:nvPr>
        </p:nvSpPr>
        <p:spPr>
          <a:xfrm>
            <a:off x="1117600" y="1371600"/>
            <a:ext cx="475488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304800" y="228600"/>
            <a:ext cx="11594592"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82220" y="1679429"/>
            <a:ext cx="11631168"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609600" y="338328"/>
            <a:ext cx="109728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6884896" y="6250165"/>
            <a:ext cx="5048920" cy="365125"/>
          </a:xfrm>
          <a:prstGeom prst="rect">
            <a:avLst/>
          </a:prstGeom>
        </p:spPr>
        <p:txBody>
          <a:bodyPr vert="horz" lIns="91440" tIns="45720" rIns="91440" bIns="45720" rtlCol="0" anchor="ctr"/>
          <a:lstStyle>
            <a:lvl1pPr algn="r">
              <a:defRPr sz="1000">
                <a:solidFill>
                  <a:schemeClr val="tx2"/>
                </a:solidFill>
              </a:defRPr>
            </a:lvl1pPr>
          </a:lstStyle>
          <a:p>
            <a:fld id="{CBE3E51B-682F-42FB-8A6F-FB4F927E5DCE}" type="datetimeFigureOut">
              <a:rPr lang="ru-RU" smtClean="0"/>
              <a:pPr/>
              <a:t>11.01.2023</a:t>
            </a:fld>
            <a:endParaRPr lang="ru-RU"/>
          </a:p>
        </p:txBody>
      </p:sp>
      <p:sp>
        <p:nvSpPr>
          <p:cNvPr id="5" name="Footer Placeholder 4"/>
          <p:cNvSpPr>
            <a:spLocks noGrp="1"/>
          </p:cNvSpPr>
          <p:nvPr>
            <p:ph type="ftr" sz="quarter" idx="3"/>
          </p:nvPr>
        </p:nvSpPr>
        <p:spPr>
          <a:xfrm>
            <a:off x="258185" y="6250165"/>
            <a:ext cx="504892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5321451" y="6250164"/>
            <a:ext cx="1549101" cy="365125"/>
          </a:xfrm>
          <a:prstGeom prst="rect">
            <a:avLst/>
          </a:prstGeom>
        </p:spPr>
        <p:txBody>
          <a:bodyPr vert="horz" lIns="91440" tIns="45720" rIns="91440" bIns="45720" rtlCol="0" anchor="ctr"/>
          <a:lstStyle>
            <a:lvl1pPr algn="ctr">
              <a:defRPr sz="1000">
                <a:solidFill>
                  <a:schemeClr val="tx2"/>
                </a:solidFill>
              </a:defRPr>
            </a:lvl1pPr>
          </a:lstStyle>
          <a:p>
            <a:fld id="{D00CDEE7-5B6B-4AE9-89A3-5A87622D7326}" type="slidenum">
              <a:rPr lang="ru-RU" smtClean="0"/>
              <a:pPr/>
              <a:t>‹#›</a:t>
            </a:fld>
            <a:endParaRPr lang="ru-RU"/>
          </a:p>
        </p:txBody>
      </p:sp>
      <p:sp>
        <p:nvSpPr>
          <p:cNvPr id="3" name="Text Placeholder 2"/>
          <p:cNvSpPr>
            <a:spLocks noGrp="1"/>
          </p:cNvSpPr>
          <p:nvPr>
            <p:ph type="body" idx="1"/>
          </p:nvPr>
        </p:nvSpPr>
        <p:spPr>
          <a:xfrm>
            <a:off x="1162757" y="2675467"/>
            <a:ext cx="9877777"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8" Type="http://schemas.openxmlformats.org/officeDocument/2006/relationships/hyperlink" Target="https://&#1091;&#1089;&#1090;&#1100;-&#1085;&#1080;&#1094;&#1080;&#1085;&#1089;&#1082;&#1086;&#1077;.&#1088;&#1092;/protivodeystvie/user/" TargetMode="External"/><Relationship Id="rId3" Type="http://schemas.openxmlformats.org/officeDocument/2006/relationships/hyperlink" Target="https://&#1091;&#1089;&#1090;&#1100;-&#1085;&#1080;&#1094;&#1080;&#1085;&#1089;&#1082;&#1086;&#1077;.&#1088;&#1092;/protivodeystvie/ekspertiza/" TargetMode="External"/><Relationship Id="rId7" Type="http://schemas.openxmlformats.org/officeDocument/2006/relationships/hyperlink" Target="https://&#1091;&#1089;&#1090;&#1100;-&#1085;&#1080;&#1094;&#1080;&#1085;&#1089;&#1082;&#1086;&#1077;.&#1088;&#1092;/protivodeystvie/deyatelnost-interesov/" TargetMode="External"/><Relationship Id="rId2" Type="http://schemas.openxmlformats.org/officeDocument/2006/relationships/hyperlink" Target="https://&#1091;&#1089;&#1090;&#1100;-&#1085;&#1080;&#1094;&#1080;&#1085;&#1089;&#1082;&#1086;&#1077;.&#1088;&#1092;/protivodeystvie/npapk/" TargetMode="External"/><Relationship Id="rId1" Type="http://schemas.openxmlformats.org/officeDocument/2006/relationships/slideLayout" Target="../slideLayouts/slideLayout4.xml"/><Relationship Id="rId6" Type="http://schemas.openxmlformats.org/officeDocument/2006/relationships/hyperlink" Target="https://&#1091;&#1089;&#1090;&#1100;-&#1085;&#1080;&#1094;&#1080;&#1085;&#1089;&#1082;&#1086;&#1077;.&#1088;&#1092;/protivodeystvie/dohody/" TargetMode="External"/><Relationship Id="rId5" Type="http://schemas.openxmlformats.org/officeDocument/2006/relationships/hyperlink" Target="https://&#1091;&#1089;&#1090;&#1100;-&#1085;&#1080;&#1094;&#1080;&#1085;&#1089;&#1082;&#1086;&#1077;.&#1088;&#1092;/protivodeystvie/formy-blanki/" TargetMode="External"/><Relationship Id="rId10" Type="http://schemas.openxmlformats.org/officeDocument/2006/relationships/hyperlink" Target="https://&#1091;&#1089;&#1090;&#1100;-&#1085;&#1080;&#1094;&#1080;&#1085;&#1089;&#1082;&#1086;&#1077;.&#1088;&#1092;/protivodeystvie/doklady-otchety-obzory-statisticheskaya-informatsiya-/" TargetMode="External"/><Relationship Id="rId4" Type="http://schemas.openxmlformats.org/officeDocument/2006/relationships/hyperlink" Target="https://&#1091;&#1089;&#1090;&#1100;-&#1085;&#1080;&#1094;&#1080;&#1085;&#1089;&#1082;&#1086;&#1077;.&#1088;&#1092;/protivodeystvie/metodicheskie-materialy/" TargetMode="External"/><Relationship Id="rId9" Type="http://schemas.openxmlformats.org/officeDocument/2006/relationships/hyperlink" Target="https://&#1091;&#1089;&#1090;&#1100;-&#1085;&#1080;&#1094;&#1080;&#1085;&#1089;&#1082;&#1086;&#1077;.&#1088;&#1092;/protivodeystvie/antikorruptsionnoe-prosveschenie/"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08916" y="688369"/>
            <a:ext cx="11229654" cy="2661321"/>
          </a:xfrm>
        </p:spPr>
        <p:txBody>
          <a:bodyPr>
            <a:noAutofit/>
          </a:bodyPr>
          <a:lstStyle/>
          <a:p>
            <a:pPr algn="ctr"/>
            <a:r>
              <a:rPr lang="ru-RU" sz="3600" dirty="0" smtClean="0">
                <a:latin typeface="Liberation Serif" panose="02020603050405020304" pitchFamily="18" charset="0"/>
              </a:rPr>
              <a:t>Отчет о выполнении </a:t>
            </a:r>
            <a:br>
              <a:rPr lang="ru-RU" sz="3600" dirty="0" smtClean="0">
                <a:latin typeface="Liberation Serif" panose="02020603050405020304" pitchFamily="18" charset="0"/>
              </a:rPr>
            </a:br>
            <a:r>
              <a:rPr lang="ru-RU" sz="3600" dirty="0" smtClean="0">
                <a:latin typeface="Liberation Serif" panose="02020603050405020304" pitchFamily="18" charset="0"/>
              </a:rPr>
              <a:t>плана мероприятий по противодействию коррупции и достигнутых целевых показателей</a:t>
            </a:r>
            <a:br>
              <a:rPr lang="ru-RU" sz="3600" dirty="0" smtClean="0">
                <a:latin typeface="Liberation Serif" panose="02020603050405020304" pitchFamily="18" charset="0"/>
              </a:rPr>
            </a:br>
            <a:r>
              <a:rPr lang="ru-RU" sz="3600" dirty="0" smtClean="0">
                <a:latin typeface="Liberation Serif" panose="02020603050405020304" pitchFamily="18" charset="0"/>
              </a:rPr>
              <a:t>в Усть-Ницинском сельском поселении на 2021-2024 годы за 2022 год</a:t>
            </a:r>
            <a:endParaRPr lang="ru-RU" sz="3600" dirty="0">
              <a:latin typeface="Liberation Serif" panose="02020603050405020304" pitchFamily="18" charset="0"/>
            </a:endParaRPr>
          </a:p>
        </p:txBody>
      </p:sp>
      <p:sp>
        <p:nvSpPr>
          <p:cNvPr id="3" name="Подзаголовок 2"/>
          <p:cNvSpPr>
            <a:spLocks noGrp="1"/>
          </p:cNvSpPr>
          <p:nvPr>
            <p:ph type="subTitle" idx="1"/>
          </p:nvPr>
        </p:nvSpPr>
        <p:spPr>
          <a:xfrm>
            <a:off x="7585788" y="4898571"/>
            <a:ext cx="4189112" cy="1439269"/>
          </a:xfrm>
        </p:spPr>
        <p:txBody>
          <a:bodyPr>
            <a:noAutofit/>
          </a:bodyPr>
          <a:lstStyle/>
          <a:p>
            <a:endParaRPr lang="ru-RU" sz="1400" dirty="0" smtClean="0">
              <a:solidFill>
                <a:schemeClr val="tx1"/>
              </a:solidFill>
            </a:endParaRPr>
          </a:p>
          <a:p>
            <a:r>
              <a:rPr lang="ru-RU" sz="1600" dirty="0" smtClean="0">
                <a:solidFill>
                  <a:schemeClr val="tx1"/>
                </a:solidFill>
                <a:latin typeface="Liberation Serif" panose="02020603050405020304" pitchFamily="18" charset="0"/>
              </a:rPr>
              <a:t>Т.Н. Лукина, ведущий специалист Администрации Усть-Ницинского сельского поселения</a:t>
            </a:r>
            <a:endParaRPr lang="ru-RU" sz="1600" dirty="0">
              <a:solidFill>
                <a:schemeClr val="tx1"/>
              </a:solidFill>
              <a:latin typeface="Liberation Serif" panose="02020603050405020304" pitchFamily="18" charset="0"/>
            </a:endParaRPr>
          </a:p>
        </p:txBody>
      </p:sp>
      <p:pic>
        <p:nvPicPr>
          <p:cNvPr id="1028" name="Picture 4" descr="https://bkdelta.ru/wp-content/uploads/2022/08/korrupzija_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2514" y="4003212"/>
            <a:ext cx="3095171" cy="2448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41084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22515" y="2438400"/>
            <a:ext cx="11335656" cy="3738465"/>
          </a:xfrm>
        </p:spPr>
        <p:txBody>
          <a:bodyPr>
            <a:noAutofit/>
          </a:bodyPr>
          <a:lstStyle/>
          <a:p>
            <a:endParaRPr lang="ru-RU" sz="1200" dirty="0" smtClean="0">
              <a:latin typeface="Liberation Serif" panose="02020603050405020304" pitchFamily="18" charset="0"/>
            </a:endParaRPr>
          </a:p>
          <a:p>
            <a:r>
              <a:rPr lang="ru-RU" sz="1200" dirty="0" smtClean="0">
                <a:latin typeface="Liberation Serif" panose="02020603050405020304" pitchFamily="18" charset="0"/>
              </a:rPr>
              <a:t>1</a:t>
            </a:r>
            <a:r>
              <a:rPr lang="ru-RU" sz="1200" dirty="0">
                <a:latin typeface="Liberation Serif" panose="02020603050405020304" pitchFamily="18" charset="0"/>
              </a:rPr>
              <a:t>. Доля проектов нормативных правовых актов, в отношении которых проводилась антикоррупционная экспертиза, в общем количестве подготовленных нормативных правовых актов 100 %;</a:t>
            </a:r>
          </a:p>
          <a:p>
            <a:r>
              <a:rPr lang="ru-RU" sz="1200" dirty="0">
                <a:latin typeface="Liberation Serif" panose="02020603050405020304" pitchFamily="18" charset="0"/>
              </a:rPr>
              <a:t>2.Число выявленных норм, содержащих </a:t>
            </a:r>
            <a:r>
              <a:rPr lang="ru-RU" sz="1200" dirty="0" smtClean="0">
                <a:latin typeface="Liberation Serif" panose="02020603050405020304" pitchFamily="18" charset="0"/>
              </a:rPr>
              <a:t> </a:t>
            </a:r>
            <a:r>
              <a:rPr lang="ru-RU" sz="1200" dirty="0" err="1" smtClean="0">
                <a:latin typeface="Liberation Serif" panose="02020603050405020304" pitchFamily="18" charset="0"/>
              </a:rPr>
              <a:t>коррупциогенные</a:t>
            </a:r>
            <a:r>
              <a:rPr lang="ru-RU" sz="1200" dirty="0" smtClean="0">
                <a:latin typeface="Liberation Serif" panose="02020603050405020304" pitchFamily="18" charset="0"/>
              </a:rPr>
              <a:t> </a:t>
            </a:r>
            <a:r>
              <a:rPr lang="ru-RU" sz="1200" dirty="0">
                <a:latin typeface="Liberation Serif" panose="02020603050405020304" pitchFamily="18" charset="0"/>
              </a:rPr>
              <a:t>факторы 0 %;</a:t>
            </a:r>
          </a:p>
          <a:p>
            <a:r>
              <a:rPr lang="ru-RU" sz="1200" dirty="0">
                <a:latin typeface="Liberation Serif" panose="02020603050405020304" pitchFamily="18" charset="0"/>
              </a:rPr>
              <a:t>3. Доля муниципальных служащих, представивших своевременно сведения о доходах, расходах, об имуществе и обязательствах имущественного характера, от общего числа муниципальных служащих, обязанных представлять такие сведения, замещающих на 31 декабря года, предшествующего отчетному, должности, осуществление полномочий по которым влечет за собой обязанность представлять такие сведения 100 %;</a:t>
            </a:r>
          </a:p>
          <a:p>
            <a:r>
              <a:rPr lang="ru-RU" sz="1200" dirty="0">
                <a:latin typeface="Liberation Serif" panose="02020603050405020304" pitchFamily="18" charset="0"/>
              </a:rPr>
              <a:t>4.Доля лиц, в отношении которых опубликованы представленные ими сведения о доходах, расходах, об имуществе и обязательствах имущественного характера, от общего количества лиц, обязанных представить сведения о доходах, расходах, об имуществе и обязательствах имущественного характера, подлежащие опубликованию 100 %;</a:t>
            </a:r>
          </a:p>
          <a:p>
            <a:r>
              <a:rPr lang="ru-RU" sz="1200" dirty="0">
                <a:latin typeface="Liberation Serif" panose="02020603050405020304" pitchFamily="18" charset="0"/>
              </a:rPr>
              <a:t>5. Доля руководителей муниципальных учреждений Усть-Ницинского сельского поселения, представивших сведения о доходах, расходах, об имуществе и обязательствах имущественного характера, от общего количества руководителей муниципальных учреждений Усть-Ницинского сельского поселения 100%;</a:t>
            </a:r>
          </a:p>
          <a:p>
            <a:r>
              <a:rPr lang="ru-RU" sz="1200" dirty="0">
                <a:latin typeface="Liberation Serif" panose="02020603050405020304" pitchFamily="18" charset="0"/>
              </a:rPr>
              <a:t>6. Доля руководителей муниципальных учреждений Усть-Ницинского сельского поселения, в отношении которых опубликованы сведения о доходах, расходах, об имуществе и обязательствах имущественного характера, от общего количества руководителей муниципальных учреждений Усть-Ницинского сельского поселения, представивших сведения о доходах, об имуществе и обязательствах имущественного характера 100 %;</a:t>
            </a:r>
          </a:p>
          <a:p>
            <a:r>
              <a:rPr lang="ru-RU" sz="1200" dirty="0">
                <a:latin typeface="Liberation Serif" panose="02020603050405020304" pitchFamily="18" charset="0"/>
              </a:rPr>
              <a:t>7.Количество обращений граждан в органы местного самоуправления Усть-Ницинского сельского поселения, рассмотренных с нарушением срока 0 %;</a:t>
            </a:r>
          </a:p>
          <a:p>
            <a:r>
              <a:rPr lang="ru-RU" sz="1200" dirty="0">
                <a:latin typeface="Liberation Serif" panose="02020603050405020304" pitchFamily="18" charset="0"/>
              </a:rPr>
              <a:t>8. Доля муниципальных услуг, от общего числа услуг, предоставляемых органом местного самоуправления Усть-Ницинского сельского поселения, муниципальными учреждениями 100 </a:t>
            </a:r>
            <a:r>
              <a:rPr lang="ru-RU" sz="1200" dirty="0" smtClean="0">
                <a:latin typeface="Liberation Serif" panose="02020603050405020304" pitchFamily="18" charset="0"/>
              </a:rPr>
              <a:t>%.</a:t>
            </a:r>
            <a:endParaRPr lang="ru-RU" sz="1200" dirty="0">
              <a:latin typeface="Liberation Serif" panose="02020603050405020304" pitchFamily="18" charset="0"/>
            </a:endParaRPr>
          </a:p>
        </p:txBody>
      </p:sp>
      <p:sp>
        <p:nvSpPr>
          <p:cNvPr id="2" name="Заголовок 1"/>
          <p:cNvSpPr>
            <a:spLocks noGrp="1"/>
          </p:cNvSpPr>
          <p:nvPr>
            <p:ph type="title"/>
          </p:nvPr>
        </p:nvSpPr>
        <p:spPr>
          <a:xfrm>
            <a:off x="1059543" y="624110"/>
            <a:ext cx="10445069" cy="1874541"/>
          </a:xfrm>
        </p:spPr>
        <p:txBody>
          <a:bodyPr>
            <a:noAutofit/>
          </a:bodyPr>
          <a:lstStyle/>
          <a:p>
            <a:pPr algn="ctr"/>
            <a:r>
              <a:rPr lang="ru-RU" sz="2800" dirty="0" smtClean="0">
                <a:solidFill>
                  <a:prstClr val="black">
                    <a:lumMod val="85000"/>
                    <a:lumOff val="15000"/>
                  </a:prstClr>
                </a:solidFill>
                <a:latin typeface="Liberation Serif" panose="02020603050405020304" pitchFamily="18" charset="0"/>
              </a:rPr>
              <a:t>Выполнение целевых показателей реализации плана мероприятий по противодействию коррупции в Усть-Ницинском сельском поселении в </a:t>
            </a:r>
            <a:r>
              <a:rPr lang="ru-RU" sz="2800" dirty="0" smtClean="0">
                <a:solidFill>
                  <a:prstClr val="black">
                    <a:lumMod val="85000"/>
                    <a:lumOff val="15000"/>
                  </a:prstClr>
                </a:solidFill>
                <a:latin typeface="Liberation Serif" panose="02020603050405020304" pitchFamily="18" charset="0"/>
              </a:rPr>
              <a:t>2022 </a:t>
            </a:r>
            <a:r>
              <a:rPr lang="ru-RU" sz="2800" dirty="0" smtClean="0">
                <a:solidFill>
                  <a:prstClr val="black">
                    <a:lumMod val="85000"/>
                    <a:lumOff val="15000"/>
                  </a:prstClr>
                </a:solidFill>
                <a:latin typeface="Liberation Serif" panose="02020603050405020304" pitchFamily="18" charset="0"/>
              </a:rPr>
              <a:t>году</a:t>
            </a:r>
            <a:endParaRPr lang="ru-RU" sz="3200" dirty="0">
              <a:latin typeface="Liberation Serif" panose="02020603050405020304" pitchFamily="18" charset="0"/>
            </a:endParaRPr>
          </a:p>
        </p:txBody>
      </p:sp>
    </p:spTree>
    <p:extLst>
      <p:ext uri="{BB962C8B-B14F-4D97-AF65-F5344CB8AC3E}">
        <p14:creationId xmlns:p14="http://schemas.microsoft.com/office/powerpoint/2010/main" val="424530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4368800" y="2675468"/>
            <a:ext cx="2801257" cy="1838476"/>
          </a:xfrm>
        </p:spPr>
        <p:txBody>
          <a:bodyPr/>
          <a:lstStyle/>
          <a:p>
            <a:pPr marL="0" indent="0">
              <a:buNone/>
            </a:pPr>
            <a:endParaRPr lang="ru-RU" dirty="0"/>
          </a:p>
        </p:txBody>
      </p:sp>
      <p:pic>
        <p:nvPicPr>
          <p:cNvPr id="3084" name="Picture 12" descr="https://medynbib.kaluga.muzkult.ru/media/2019/10/28/1265851149/net_korrupcii_PLAKA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99254" y="1731055"/>
            <a:ext cx="7450264" cy="419077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88134" y="1383586"/>
            <a:ext cx="8911687" cy="5274068"/>
          </a:xfrm>
        </p:spPr>
        <p:txBody>
          <a:bodyPr>
            <a:noAutofit/>
          </a:bodyPr>
          <a:lstStyle/>
          <a:p>
            <a:pPr>
              <a:spcBef>
                <a:spcPts val="0"/>
              </a:spcBef>
            </a:pPr>
            <a:r>
              <a:rPr lang="ru-RU" sz="2100" dirty="0" smtClean="0">
                <a:solidFill>
                  <a:schemeClr val="tx1"/>
                </a:solidFill>
                <a:latin typeface="Liberation Serif" panose="02020603050405020304" pitchFamily="18" charset="0"/>
              </a:rPr>
              <a:t>злоупотребление </a:t>
            </a:r>
            <a:r>
              <a:rPr lang="ru-RU" sz="2100" dirty="0">
                <a:solidFill>
                  <a:schemeClr val="tx1"/>
                </a:solidFill>
                <a:latin typeface="Liberation Serif" panose="02020603050405020304" pitchFamily="18" charset="0"/>
              </a:rPr>
              <a:t>служебным положением, </a:t>
            </a:r>
          </a:p>
          <a:p>
            <a:pPr>
              <a:spcBef>
                <a:spcPts val="0"/>
              </a:spcBef>
            </a:pPr>
            <a:r>
              <a:rPr lang="ru-RU" sz="2100" dirty="0">
                <a:solidFill>
                  <a:schemeClr val="tx1"/>
                </a:solidFill>
                <a:latin typeface="Liberation Serif" panose="02020603050405020304" pitchFamily="18" charset="0"/>
              </a:rPr>
              <a:t>дача взятки, </a:t>
            </a:r>
          </a:p>
          <a:p>
            <a:pPr>
              <a:spcBef>
                <a:spcPts val="0"/>
              </a:spcBef>
            </a:pPr>
            <a:r>
              <a:rPr lang="ru-RU" sz="2100" dirty="0">
                <a:solidFill>
                  <a:schemeClr val="tx1"/>
                </a:solidFill>
                <a:latin typeface="Liberation Serif" panose="02020603050405020304" pitchFamily="18" charset="0"/>
              </a:rPr>
              <a:t>получение взятки, </a:t>
            </a:r>
          </a:p>
          <a:p>
            <a:pPr>
              <a:spcBef>
                <a:spcPts val="0"/>
              </a:spcBef>
            </a:pPr>
            <a:r>
              <a:rPr lang="ru-RU" sz="2100" dirty="0">
                <a:solidFill>
                  <a:schemeClr val="tx1"/>
                </a:solidFill>
                <a:latin typeface="Liberation Serif" panose="02020603050405020304" pitchFamily="18" charset="0"/>
              </a:rPr>
              <a:t>злоупотребление полномочиями, </a:t>
            </a:r>
          </a:p>
          <a:p>
            <a:pPr>
              <a:spcBef>
                <a:spcPts val="0"/>
              </a:spcBef>
            </a:pPr>
            <a:r>
              <a:rPr lang="ru-RU" sz="2100" dirty="0">
                <a:solidFill>
                  <a:schemeClr val="tx1"/>
                </a:solidFill>
                <a:latin typeface="Liberation Serif" panose="02020603050405020304" pitchFamily="18" charset="0"/>
              </a:rPr>
              <a:t>коммерческий подкуп либо иное незаконное использование физическим лицом своего должностного положения </a:t>
            </a:r>
          </a:p>
          <a:p>
            <a:pPr>
              <a:spcBef>
                <a:spcPts val="0"/>
              </a:spcBef>
            </a:pPr>
            <a:r>
              <a:rPr lang="ru-RU" sz="2100" dirty="0">
                <a:solidFill>
                  <a:schemeClr val="tx1"/>
                </a:solidFill>
                <a:latin typeface="Liberation Serif" panose="02020603050405020304" pitchFamily="18" charset="0"/>
              </a:rPr>
              <a:t>вопреки законным интересам общества и государства </a:t>
            </a:r>
          </a:p>
          <a:p>
            <a:pPr marL="0" indent="0">
              <a:spcBef>
                <a:spcPts val="0"/>
              </a:spcBef>
              <a:buNone/>
            </a:pPr>
            <a:r>
              <a:rPr lang="ru-RU" sz="2000" dirty="0">
                <a:solidFill>
                  <a:schemeClr val="tx1"/>
                </a:solidFill>
                <a:latin typeface="Liberation Serif" panose="02020603050405020304" pitchFamily="18" charset="0"/>
              </a:rPr>
              <a:t>в целях </a:t>
            </a:r>
          </a:p>
          <a:p>
            <a:pPr>
              <a:spcBef>
                <a:spcPts val="0"/>
              </a:spcBef>
            </a:pPr>
            <a:r>
              <a:rPr lang="ru-RU" sz="2100" dirty="0">
                <a:solidFill>
                  <a:schemeClr val="tx1"/>
                </a:solidFill>
                <a:latin typeface="Liberation Serif" panose="02020603050405020304" pitchFamily="18" charset="0"/>
              </a:rPr>
              <a:t>получения выгоды в виде денег, </a:t>
            </a:r>
          </a:p>
          <a:p>
            <a:pPr>
              <a:spcBef>
                <a:spcPts val="0"/>
              </a:spcBef>
            </a:pPr>
            <a:r>
              <a:rPr lang="ru-RU" sz="2100" dirty="0">
                <a:solidFill>
                  <a:schemeClr val="tx1"/>
                </a:solidFill>
                <a:latin typeface="Liberation Serif" panose="02020603050405020304" pitchFamily="18" charset="0"/>
              </a:rPr>
              <a:t>ценностей, </a:t>
            </a:r>
          </a:p>
          <a:p>
            <a:pPr>
              <a:spcBef>
                <a:spcPts val="0"/>
              </a:spcBef>
            </a:pPr>
            <a:r>
              <a:rPr lang="ru-RU" sz="2100" dirty="0">
                <a:solidFill>
                  <a:schemeClr val="tx1"/>
                </a:solidFill>
                <a:latin typeface="Liberation Serif" panose="02020603050405020304" pitchFamily="18" charset="0"/>
              </a:rPr>
              <a:t>иного имущества или услуг имущественного характера, </a:t>
            </a:r>
          </a:p>
          <a:p>
            <a:pPr>
              <a:spcBef>
                <a:spcPts val="0"/>
              </a:spcBef>
            </a:pPr>
            <a:r>
              <a:rPr lang="ru-RU" sz="2100" dirty="0">
                <a:solidFill>
                  <a:schemeClr val="tx1"/>
                </a:solidFill>
                <a:latin typeface="Liberation Serif" panose="02020603050405020304" pitchFamily="18" charset="0"/>
              </a:rPr>
              <a:t>иных имущественных прав для себя или для третьих лиц либо незаконное предоставление такой выгоды указанному лицу другими физическими лицами, а также совершение деяний от имени или в интересах юридического </a:t>
            </a:r>
            <a:r>
              <a:rPr lang="ru-RU" sz="2100" dirty="0" smtClean="0">
                <a:solidFill>
                  <a:schemeClr val="tx1"/>
                </a:solidFill>
                <a:latin typeface="Liberation Serif" panose="02020603050405020304" pitchFamily="18" charset="0"/>
              </a:rPr>
              <a:t>лица</a:t>
            </a:r>
            <a:endParaRPr lang="ru-RU" sz="2100" dirty="0">
              <a:solidFill>
                <a:schemeClr val="tx1"/>
              </a:solidFill>
              <a:latin typeface="Liberation Serif" panose="02020603050405020304" pitchFamily="18" charset="0"/>
            </a:endParaRPr>
          </a:p>
        </p:txBody>
      </p:sp>
      <p:sp>
        <p:nvSpPr>
          <p:cNvPr id="2" name="Заголовок 1"/>
          <p:cNvSpPr>
            <a:spLocks noGrp="1"/>
          </p:cNvSpPr>
          <p:nvPr>
            <p:ph type="title"/>
          </p:nvPr>
        </p:nvSpPr>
        <p:spPr>
          <a:xfrm>
            <a:off x="2788134" y="599303"/>
            <a:ext cx="8911687" cy="784283"/>
          </a:xfrm>
        </p:spPr>
        <p:txBody>
          <a:bodyPr/>
          <a:lstStyle/>
          <a:p>
            <a:r>
              <a:rPr lang="ru-RU" dirty="0" smtClean="0">
                <a:latin typeface="Liberation Serif" panose="02020603050405020304" pitchFamily="18" charset="0"/>
              </a:rPr>
              <a:t>Коррупция - это</a:t>
            </a:r>
            <a:endParaRPr lang="ru-RU" dirty="0">
              <a:latin typeface="Liberation Serif" panose="02020603050405020304" pitchFamily="18" charset="0"/>
            </a:endParaRPr>
          </a:p>
        </p:txBody>
      </p:sp>
    </p:spTree>
    <p:extLst>
      <p:ext uri="{BB962C8B-B14F-4D97-AF65-F5344CB8AC3E}">
        <p14:creationId xmlns:p14="http://schemas.microsoft.com/office/powerpoint/2010/main" val="4249724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6204" y="506792"/>
            <a:ext cx="9833347" cy="1512915"/>
          </a:xfrm>
        </p:spPr>
        <p:txBody>
          <a:bodyPr>
            <a:normAutofit fontScale="90000"/>
          </a:bodyPr>
          <a:lstStyle/>
          <a:p>
            <a:pPr algn="ctr"/>
            <a:r>
              <a:rPr lang="ru-RU" dirty="0" smtClean="0">
                <a:solidFill>
                  <a:srgbClr val="C00000"/>
                </a:solidFill>
              </a:rPr>
              <a:t>Базовые документы </a:t>
            </a:r>
            <a:br>
              <a:rPr lang="ru-RU" dirty="0" smtClean="0">
                <a:solidFill>
                  <a:srgbClr val="C00000"/>
                </a:solidFill>
              </a:rPr>
            </a:br>
            <a:r>
              <a:rPr lang="ru-RU" dirty="0" smtClean="0">
                <a:solidFill>
                  <a:srgbClr val="C00000"/>
                </a:solidFill>
              </a:rPr>
              <a:t>по профилактике коррупции в </a:t>
            </a:r>
            <a:br>
              <a:rPr lang="ru-RU" dirty="0" smtClean="0">
                <a:solidFill>
                  <a:srgbClr val="C00000"/>
                </a:solidFill>
              </a:rPr>
            </a:br>
            <a:r>
              <a:rPr lang="ru-RU" dirty="0" smtClean="0">
                <a:solidFill>
                  <a:srgbClr val="C00000"/>
                </a:solidFill>
              </a:rPr>
              <a:t>Усть-Ницинском сельском поселении</a:t>
            </a:r>
            <a:endParaRPr lang="ru-RU" dirty="0">
              <a:solidFill>
                <a:srgbClr val="C00000"/>
              </a:solidFill>
            </a:endParaRPr>
          </a:p>
        </p:txBody>
      </p:sp>
      <p:sp>
        <p:nvSpPr>
          <p:cNvPr id="3" name="Объект 2"/>
          <p:cNvSpPr>
            <a:spLocks noGrp="1"/>
          </p:cNvSpPr>
          <p:nvPr>
            <p:ph sz="quarter" idx="13"/>
          </p:nvPr>
        </p:nvSpPr>
        <p:spPr>
          <a:xfrm>
            <a:off x="2603198" y="3051109"/>
            <a:ext cx="8943402" cy="1548883"/>
          </a:xfrm>
        </p:spPr>
        <p:txBody>
          <a:bodyPr>
            <a:normAutofit/>
          </a:bodyPr>
          <a:lstStyle/>
          <a:p>
            <a:pPr marL="3175" indent="539750" algn="just"/>
            <a:r>
              <a:rPr lang="ru-RU" sz="2000" dirty="0" smtClean="0">
                <a:solidFill>
                  <a:schemeClr val="tx1"/>
                </a:solidFill>
                <a:latin typeface="Liberation Serif" panose="02020603050405020304" pitchFamily="18" charset="0"/>
              </a:rPr>
              <a:t>Постановление Администрации Усть-Ницинского сельского поселения от 30.12.2020 </a:t>
            </a:r>
            <a:r>
              <a:rPr lang="ru-RU" sz="2000" dirty="0">
                <a:solidFill>
                  <a:schemeClr val="tx1"/>
                </a:solidFill>
                <a:latin typeface="Liberation Serif" panose="02020603050405020304" pitchFamily="18" charset="0"/>
              </a:rPr>
              <a:t>года № </a:t>
            </a:r>
            <a:r>
              <a:rPr lang="ru-RU" sz="2000" dirty="0" smtClean="0">
                <a:solidFill>
                  <a:schemeClr val="tx1"/>
                </a:solidFill>
                <a:latin typeface="Liberation Serif" panose="02020603050405020304" pitchFamily="18" charset="0"/>
              </a:rPr>
              <a:t>249 «Об утверждении Плана мероприятий по противодействию коррупции в Усть-Ницинском сельском поселении на 2021 - 2024 годы» (с изменениями от 31.08.2021 № 182)</a:t>
            </a:r>
          </a:p>
          <a:p>
            <a:pPr marL="3175" indent="539750" algn="just">
              <a:buNone/>
            </a:pPr>
            <a:endParaRPr lang="ru-RU" sz="2000" dirty="0">
              <a:solidFill>
                <a:schemeClr val="tx1"/>
              </a:solidFill>
            </a:endParaRPr>
          </a:p>
        </p:txBody>
      </p:sp>
    </p:spTree>
    <p:extLst>
      <p:ext uri="{BB962C8B-B14F-4D97-AF65-F5344CB8AC3E}">
        <p14:creationId xmlns:p14="http://schemas.microsoft.com/office/powerpoint/2010/main" val="2882294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5494" y="517783"/>
            <a:ext cx="10087911" cy="1119631"/>
          </a:xfrm>
        </p:spPr>
        <p:txBody>
          <a:bodyPr>
            <a:normAutofit fontScale="90000"/>
          </a:bodyPr>
          <a:lstStyle/>
          <a:p>
            <a:pPr algn="ctr"/>
            <a:r>
              <a:rPr lang="ru-RU" dirty="0"/>
              <a:t>В </a:t>
            </a:r>
            <a:r>
              <a:rPr lang="ru-RU" dirty="0" smtClean="0"/>
              <a:t>Усть-Ницинском сельском поселении созданы </a:t>
            </a:r>
            <a:r>
              <a:rPr lang="ru-RU" dirty="0"/>
              <a:t>и действуют комиссии:</a:t>
            </a:r>
          </a:p>
        </p:txBody>
      </p:sp>
      <p:sp>
        <p:nvSpPr>
          <p:cNvPr id="4" name="Объект 3"/>
          <p:cNvSpPr>
            <a:spLocks noGrp="1"/>
          </p:cNvSpPr>
          <p:nvPr>
            <p:ph sz="quarter" idx="13"/>
          </p:nvPr>
        </p:nvSpPr>
        <p:spPr>
          <a:xfrm>
            <a:off x="7527850" y="1988188"/>
            <a:ext cx="4295737" cy="4348815"/>
          </a:xfrm>
        </p:spPr>
        <p:txBody>
          <a:bodyPr>
            <a:normAutofit/>
          </a:bodyPr>
          <a:lstStyle/>
          <a:p>
            <a:r>
              <a:rPr lang="ru-RU" sz="2000" dirty="0" smtClean="0">
                <a:latin typeface="Liberation Serif" panose="02020603050405020304" pitchFamily="18" charset="0"/>
              </a:rPr>
              <a:t>по координации работы по противодействию коррупции в Усть-Ницинском сельском поселении</a:t>
            </a:r>
          </a:p>
          <a:p>
            <a:pPr algn="ctr"/>
            <a:endParaRPr lang="ru-RU" sz="2000" dirty="0">
              <a:solidFill>
                <a:schemeClr val="tx1"/>
              </a:solidFill>
              <a:latin typeface="Liberation Serif" panose="02020603050405020304" pitchFamily="18" charset="0"/>
            </a:endParaRPr>
          </a:p>
          <a:p>
            <a:pPr algn="ctr"/>
            <a:endParaRPr lang="ru-RU" sz="2000" dirty="0" smtClean="0">
              <a:solidFill>
                <a:schemeClr val="tx1"/>
              </a:solidFill>
              <a:latin typeface="Liberation Serif" panose="02020603050405020304" pitchFamily="18" charset="0"/>
            </a:endParaRPr>
          </a:p>
          <a:p>
            <a:pPr algn="ctr"/>
            <a:endParaRPr lang="ru-RU" sz="2000" dirty="0">
              <a:solidFill>
                <a:schemeClr val="tx1"/>
              </a:solidFill>
              <a:latin typeface="Liberation Serif" panose="02020603050405020304" pitchFamily="18" charset="0"/>
            </a:endParaRPr>
          </a:p>
          <a:p>
            <a:pPr algn="ctr"/>
            <a:endParaRPr lang="ru-RU" sz="2000" dirty="0" smtClean="0">
              <a:solidFill>
                <a:schemeClr val="tx1"/>
              </a:solidFill>
              <a:latin typeface="Liberation Serif" panose="02020603050405020304" pitchFamily="18" charset="0"/>
            </a:endParaRPr>
          </a:p>
          <a:p>
            <a:pPr marL="0" indent="0" algn="ctr">
              <a:buNone/>
            </a:pPr>
            <a:r>
              <a:rPr lang="ru-RU" sz="2000" dirty="0">
                <a:solidFill>
                  <a:schemeClr val="tx1"/>
                </a:solidFill>
                <a:latin typeface="Liberation Serif" panose="02020603050405020304" pitchFamily="18" charset="0"/>
              </a:rPr>
              <a:t>В </a:t>
            </a:r>
            <a:r>
              <a:rPr lang="ru-RU" sz="2000" dirty="0" smtClean="0">
                <a:solidFill>
                  <a:schemeClr val="tx1"/>
                </a:solidFill>
                <a:latin typeface="Liberation Serif" panose="02020603050405020304" pitchFamily="18" charset="0"/>
              </a:rPr>
              <a:t>2022  </a:t>
            </a:r>
            <a:r>
              <a:rPr lang="ru-RU" sz="2000" dirty="0">
                <a:solidFill>
                  <a:schemeClr val="tx1"/>
                </a:solidFill>
                <a:latin typeface="Liberation Serif" panose="02020603050405020304" pitchFamily="18" charset="0"/>
              </a:rPr>
              <a:t>году проведено </a:t>
            </a:r>
          </a:p>
          <a:p>
            <a:pPr marL="0" indent="0" algn="ctr">
              <a:buNone/>
            </a:pPr>
            <a:r>
              <a:rPr lang="ru-RU" sz="2000" dirty="0">
                <a:solidFill>
                  <a:schemeClr val="tx1"/>
                </a:solidFill>
                <a:latin typeface="Liberation Serif" panose="02020603050405020304" pitchFamily="18" charset="0"/>
              </a:rPr>
              <a:t>4</a:t>
            </a:r>
            <a:r>
              <a:rPr lang="ru-RU" sz="2000" dirty="0" smtClean="0">
                <a:solidFill>
                  <a:schemeClr val="tx1"/>
                </a:solidFill>
                <a:latin typeface="Liberation Serif" panose="02020603050405020304" pitchFamily="18" charset="0"/>
              </a:rPr>
              <a:t> заседания</a:t>
            </a:r>
            <a:endParaRPr lang="ru-RU" sz="2000" dirty="0">
              <a:solidFill>
                <a:schemeClr val="tx1"/>
              </a:solidFill>
              <a:latin typeface="Liberation Serif" panose="02020603050405020304" pitchFamily="18" charset="0"/>
            </a:endParaRPr>
          </a:p>
          <a:p>
            <a:pPr marL="0" indent="0" algn="ctr">
              <a:buNone/>
            </a:pPr>
            <a:endParaRPr lang="ru-RU" sz="2000" dirty="0"/>
          </a:p>
        </p:txBody>
      </p:sp>
      <p:sp>
        <p:nvSpPr>
          <p:cNvPr id="5" name="Объект 4"/>
          <p:cNvSpPr txBox="1">
            <a:spLocks/>
          </p:cNvSpPr>
          <p:nvPr/>
        </p:nvSpPr>
        <p:spPr>
          <a:xfrm>
            <a:off x="2467659" y="1988189"/>
            <a:ext cx="4289191" cy="21630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r>
              <a:rPr lang="ru-RU" sz="2000" dirty="0">
                <a:latin typeface="Liberation Serif" panose="02020603050405020304" pitchFamily="18" charset="0"/>
              </a:rPr>
              <a:t>по соблюдению требований  к служебному поведению муниципальных служащих Усть – Ницинского сельского поселения и урегулированию конфликта </a:t>
            </a:r>
            <a:r>
              <a:rPr lang="ru-RU" sz="2000" dirty="0" smtClean="0">
                <a:latin typeface="Liberation Serif" panose="02020603050405020304" pitchFamily="18" charset="0"/>
              </a:rPr>
              <a:t>интересов</a:t>
            </a:r>
            <a:endParaRPr lang="ru-RU" sz="900" dirty="0">
              <a:solidFill>
                <a:schemeClr val="tx1"/>
              </a:solidFill>
              <a:latin typeface="Liberation Serif" panose="02020603050405020304" pitchFamily="18" charset="0"/>
            </a:endParaRPr>
          </a:p>
        </p:txBody>
      </p:sp>
      <p:sp>
        <p:nvSpPr>
          <p:cNvPr id="6" name="Стрелка вниз 5"/>
          <p:cNvSpPr/>
          <p:nvPr/>
        </p:nvSpPr>
        <p:spPr>
          <a:xfrm>
            <a:off x="4314303" y="4384094"/>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9424655" y="4384095"/>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 name="Прямоугольник 2"/>
          <p:cNvSpPr/>
          <p:nvPr/>
        </p:nvSpPr>
        <p:spPr>
          <a:xfrm>
            <a:off x="2783661" y="5093011"/>
            <a:ext cx="4272594" cy="1015663"/>
          </a:xfrm>
          <a:prstGeom prst="rect">
            <a:avLst/>
          </a:prstGeom>
        </p:spPr>
        <p:txBody>
          <a:bodyPr wrap="square">
            <a:spAutoFit/>
          </a:bodyPr>
          <a:lstStyle/>
          <a:p>
            <a:pPr algn="ctr"/>
            <a:r>
              <a:rPr lang="ru-RU" sz="2000" dirty="0">
                <a:latin typeface="Liberation Serif" panose="02020603050405020304" pitchFamily="18" charset="0"/>
              </a:rPr>
              <a:t>В </a:t>
            </a:r>
            <a:r>
              <a:rPr lang="ru-RU" sz="2000" dirty="0" smtClean="0">
                <a:latin typeface="Liberation Serif" panose="02020603050405020304" pitchFamily="18" charset="0"/>
              </a:rPr>
              <a:t>2022 </a:t>
            </a:r>
            <a:r>
              <a:rPr lang="ru-RU" sz="2000" dirty="0">
                <a:latin typeface="Liberation Serif" panose="02020603050405020304" pitchFamily="18" charset="0"/>
              </a:rPr>
              <a:t>году проведено </a:t>
            </a:r>
          </a:p>
          <a:p>
            <a:pPr algn="ctr"/>
            <a:r>
              <a:rPr lang="ru-RU" sz="2000" dirty="0" smtClean="0">
                <a:latin typeface="Liberation Serif" panose="02020603050405020304" pitchFamily="18" charset="0"/>
              </a:rPr>
              <a:t>5  заседаний</a:t>
            </a:r>
            <a:endParaRPr lang="ru-RU" sz="2000" dirty="0">
              <a:latin typeface="Liberation Serif" panose="02020603050405020304" pitchFamily="18" charset="0"/>
            </a:endParaRPr>
          </a:p>
          <a:p>
            <a:pPr algn="ctr"/>
            <a:endParaRPr lang="ru-RU" sz="2000" dirty="0">
              <a:latin typeface="Liberation Serif" panose="02020603050405020304" pitchFamily="18" charset="0"/>
            </a:endParaRPr>
          </a:p>
        </p:txBody>
      </p:sp>
    </p:spTree>
    <p:extLst>
      <p:ext uri="{BB962C8B-B14F-4D97-AF65-F5344CB8AC3E}">
        <p14:creationId xmlns:p14="http://schemas.microsoft.com/office/powerpoint/2010/main" val="26569392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92595" y="379562"/>
            <a:ext cx="9941441" cy="2640085"/>
          </a:xfrm>
        </p:spPr>
        <p:txBody>
          <a:bodyPr>
            <a:normAutofit/>
          </a:bodyPr>
          <a:lstStyle/>
          <a:p>
            <a:pPr algn="ctr"/>
            <a:r>
              <a:rPr lang="ru-RU" sz="3200" dirty="0" smtClean="0">
                <a:solidFill>
                  <a:srgbClr val="C00000"/>
                </a:solidFill>
                <a:latin typeface="Liberation Serif" panose="02020603050405020304" pitchFamily="18" charset="0"/>
              </a:rPr>
              <a:t>Независимая </a:t>
            </a:r>
            <a:r>
              <a:rPr lang="ru-RU" sz="3200" dirty="0" err="1" smtClean="0">
                <a:solidFill>
                  <a:srgbClr val="C00000"/>
                </a:solidFill>
                <a:latin typeface="Liberation Serif" panose="02020603050405020304" pitchFamily="18" charset="0"/>
              </a:rPr>
              <a:t>антикоррупционная</a:t>
            </a:r>
            <a:r>
              <a:rPr lang="ru-RU" sz="3200" dirty="0" smtClean="0">
                <a:solidFill>
                  <a:srgbClr val="C00000"/>
                </a:solidFill>
                <a:latin typeface="Liberation Serif" panose="02020603050405020304" pitchFamily="18" charset="0"/>
              </a:rPr>
              <a:t> </a:t>
            </a:r>
            <a:r>
              <a:rPr lang="ru-RU" sz="3200" dirty="0">
                <a:solidFill>
                  <a:srgbClr val="C00000"/>
                </a:solidFill>
                <a:latin typeface="Liberation Serif" panose="02020603050405020304" pitchFamily="18" charset="0"/>
              </a:rPr>
              <a:t>экспертиза нормативных </a:t>
            </a:r>
            <a:r>
              <a:rPr lang="ru-RU" sz="3200" dirty="0" smtClean="0">
                <a:solidFill>
                  <a:srgbClr val="C00000"/>
                </a:solidFill>
                <a:latin typeface="Liberation Serif" panose="02020603050405020304" pitchFamily="18" charset="0"/>
              </a:rPr>
              <a:t>проектов правовых </a:t>
            </a:r>
            <a:r>
              <a:rPr lang="ru-RU" sz="3200" dirty="0">
                <a:solidFill>
                  <a:srgbClr val="C00000"/>
                </a:solidFill>
                <a:latin typeface="Liberation Serif" panose="02020603050405020304" pitchFamily="18" charset="0"/>
              </a:rPr>
              <a:t>актов в целях выявления в них положений, способствующих созданию условий для </a:t>
            </a:r>
            <a:r>
              <a:rPr lang="ru-RU" sz="3200">
                <a:solidFill>
                  <a:srgbClr val="C00000"/>
                </a:solidFill>
                <a:latin typeface="Liberation Serif" panose="02020603050405020304" pitchFamily="18" charset="0"/>
              </a:rPr>
              <a:t>проявления </a:t>
            </a:r>
            <a:r>
              <a:rPr lang="ru-RU" sz="3200" smtClean="0">
                <a:solidFill>
                  <a:srgbClr val="C00000"/>
                </a:solidFill>
                <a:latin typeface="Liberation Serif" panose="02020603050405020304" pitchFamily="18" charset="0"/>
              </a:rPr>
              <a:t>коррупции</a:t>
            </a:r>
            <a:endParaRPr lang="ru-RU" sz="3200" dirty="0">
              <a:solidFill>
                <a:srgbClr val="C00000"/>
              </a:solidFill>
              <a:latin typeface="Liberation Serif" panose="02020603050405020304" pitchFamily="18" charset="0"/>
            </a:endParaRPr>
          </a:p>
        </p:txBody>
      </p:sp>
      <p:sp>
        <p:nvSpPr>
          <p:cNvPr id="5" name="Объект 4"/>
          <p:cNvSpPr>
            <a:spLocks noGrp="1"/>
          </p:cNvSpPr>
          <p:nvPr>
            <p:ph sz="quarter" idx="13"/>
          </p:nvPr>
        </p:nvSpPr>
        <p:spPr>
          <a:xfrm>
            <a:off x="2308965" y="3429624"/>
            <a:ext cx="3157870" cy="2231668"/>
          </a:xfrm>
        </p:spPr>
        <p:txBody>
          <a:bodyPr>
            <a:noAutofit/>
          </a:bodyPr>
          <a:lstStyle/>
          <a:p>
            <a:pPr marL="0" indent="0" algn="ctr">
              <a:buNone/>
            </a:pPr>
            <a:endParaRPr lang="ru-RU" sz="1200" dirty="0" smtClean="0">
              <a:solidFill>
                <a:schemeClr val="tx1"/>
              </a:solidFill>
            </a:endParaRPr>
          </a:p>
          <a:p>
            <a:pPr marL="0" indent="0" algn="ctr">
              <a:buNone/>
            </a:pPr>
            <a:endParaRPr lang="ru-RU" sz="2000" dirty="0" smtClean="0">
              <a:solidFill>
                <a:schemeClr val="tx1"/>
              </a:solidFill>
            </a:endParaRPr>
          </a:p>
        </p:txBody>
      </p:sp>
      <p:sp>
        <p:nvSpPr>
          <p:cNvPr id="6" name="Объект 5"/>
          <p:cNvSpPr>
            <a:spLocks noGrp="1"/>
          </p:cNvSpPr>
          <p:nvPr>
            <p:ph sz="quarter" idx="14"/>
          </p:nvPr>
        </p:nvSpPr>
        <p:spPr>
          <a:xfrm>
            <a:off x="6840720" y="3533233"/>
            <a:ext cx="3143891" cy="2154865"/>
          </a:xfrm>
        </p:spPr>
        <p:txBody>
          <a:bodyPr>
            <a:noAutofit/>
          </a:bodyPr>
          <a:lstStyle/>
          <a:p>
            <a:pPr marL="0" indent="0" algn="ctr">
              <a:buNone/>
            </a:pPr>
            <a:r>
              <a:rPr lang="ru-RU" sz="2000" dirty="0" smtClean="0">
                <a:solidFill>
                  <a:schemeClr val="tx1"/>
                </a:solidFill>
                <a:latin typeface="Liberation Serif" panose="02020603050405020304" pitchFamily="18" charset="0"/>
              </a:rPr>
              <a:t>2022 год</a:t>
            </a:r>
            <a:endParaRPr lang="ru-RU" sz="2000" dirty="0">
              <a:solidFill>
                <a:schemeClr val="tx1"/>
              </a:solidFill>
              <a:latin typeface="Liberation Serif" panose="02020603050405020304" pitchFamily="18" charset="0"/>
            </a:endParaRPr>
          </a:p>
          <a:p>
            <a:pPr marL="0" indent="0" algn="ctr">
              <a:buNone/>
            </a:pPr>
            <a:endParaRPr lang="ru-RU" sz="1600" dirty="0" smtClean="0">
              <a:solidFill>
                <a:schemeClr val="tx1"/>
              </a:solidFill>
              <a:latin typeface="Liberation Serif" panose="02020603050405020304" pitchFamily="18" charset="0"/>
            </a:endParaRPr>
          </a:p>
          <a:p>
            <a:pPr marL="0" indent="0" algn="ctr">
              <a:buNone/>
            </a:pPr>
            <a:endParaRPr lang="ru-RU" sz="2000" dirty="0" smtClean="0">
              <a:solidFill>
                <a:schemeClr val="tx1"/>
              </a:solidFill>
              <a:latin typeface="Liberation Serif" panose="02020603050405020304" pitchFamily="18" charset="0"/>
            </a:endParaRPr>
          </a:p>
          <a:p>
            <a:pPr marL="0" indent="0" algn="ctr">
              <a:buNone/>
            </a:pPr>
            <a:endParaRPr lang="ru-RU" sz="2000" dirty="0" smtClean="0">
              <a:solidFill>
                <a:schemeClr val="tx1"/>
              </a:solidFill>
              <a:latin typeface="Liberation Serif" panose="02020603050405020304" pitchFamily="18" charset="0"/>
            </a:endParaRPr>
          </a:p>
          <a:p>
            <a:pPr marL="0" indent="0" algn="ctr">
              <a:buNone/>
            </a:pPr>
            <a:r>
              <a:rPr lang="ru-RU" sz="2000" dirty="0">
                <a:solidFill>
                  <a:schemeClr val="tx1"/>
                </a:solidFill>
                <a:latin typeface="Liberation Serif" panose="02020603050405020304" pitchFamily="18" charset="0"/>
              </a:rPr>
              <a:t>9</a:t>
            </a:r>
            <a:r>
              <a:rPr lang="ru-RU" sz="2000" dirty="0" smtClean="0">
                <a:solidFill>
                  <a:schemeClr val="tx1"/>
                </a:solidFill>
                <a:latin typeface="Liberation Serif" panose="02020603050405020304" pitchFamily="18" charset="0"/>
              </a:rPr>
              <a:t>1 проект </a:t>
            </a:r>
            <a:r>
              <a:rPr lang="ru-RU" sz="2000" dirty="0">
                <a:solidFill>
                  <a:schemeClr val="tx1"/>
                </a:solidFill>
                <a:latin typeface="Liberation Serif" panose="02020603050405020304" pitchFamily="18" charset="0"/>
              </a:rPr>
              <a:t>нормативно-правовых актов</a:t>
            </a:r>
          </a:p>
        </p:txBody>
      </p:sp>
      <p:sp>
        <p:nvSpPr>
          <p:cNvPr id="8" name="Стрелка вниз 7"/>
          <p:cNvSpPr/>
          <p:nvPr/>
        </p:nvSpPr>
        <p:spPr>
          <a:xfrm>
            <a:off x="8030891" y="4071742"/>
            <a:ext cx="595901" cy="70891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бъект 5"/>
          <p:cNvSpPr txBox="1">
            <a:spLocks/>
          </p:cNvSpPr>
          <p:nvPr/>
        </p:nvSpPr>
        <p:spPr>
          <a:xfrm>
            <a:off x="8847082" y="3468024"/>
            <a:ext cx="3143891" cy="215486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marL="0" indent="0" algn="ctr">
              <a:buFont typeface="Wingdings 3" charset="2"/>
              <a:buNone/>
            </a:pPr>
            <a:endParaRPr lang="ru-RU" sz="2000" dirty="0">
              <a:solidFill>
                <a:schemeClr val="tx1"/>
              </a:solidFill>
            </a:endParaRPr>
          </a:p>
        </p:txBody>
      </p:sp>
      <p:pic>
        <p:nvPicPr>
          <p:cNvPr id="2050" name="Picture 2" descr="https://ul.spravedlivo.ru/depot/pict/253/25397312300693.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925" y="3468024"/>
            <a:ext cx="4659572" cy="26252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24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26163" y="221266"/>
            <a:ext cx="9683113" cy="1542219"/>
          </a:xfrm>
        </p:spPr>
        <p:txBody>
          <a:bodyPr>
            <a:normAutofit fontScale="90000"/>
          </a:bodyPr>
          <a:lstStyle/>
          <a:p>
            <a:pPr algn="ctr"/>
            <a:r>
              <a:rPr lang="ru-RU" sz="2700" dirty="0" smtClean="0"/>
              <a:t>Раздел «Противодействие коррупции» размещен на  официальном сайте Администрации </a:t>
            </a:r>
            <a:br>
              <a:rPr lang="ru-RU" sz="2700" dirty="0" smtClean="0"/>
            </a:br>
            <a:r>
              <a:rPr lang="ru-RU" sz="2700" dirty="0" smtClean="0"/>
              <a:t>Усть-Ницинского сельского поселения</a:t>
            </a:r>
            <a:br>
              <a:rPr lang="ru-RU" sz="2700" dirty="0" smtClean="0"/>
            </a:br>
            <a:r>
              <a:rPr lang="en-US" sz="2700" dirty="0"/>
              <a:t>https://</a:t>
            </a:r>
            <a:r>
              <a:rPr lang="ru-RU" sz="2700" dirty="0" err="1"/>
              <a:t>усть-ницинское.рф</a:t>
            </a:r>
            <a:r>
              <a:rPr lang="ru-RU" sz="2700" dirty="0"/>
              <a:t>/</a:t>
            </a:r>
            <a:r>
              <a:rPr lang="en-US" sz="2700" dirty="0" err="1"/>
              <a:t>protivodeystvie</a:t>
            </a:r>
            <a:r>
              <a:rPr lang="en-US" sz="2700" dirty="0"/>
              <a:t>/</a:t>
            </a:r>
            <a:endParaRPr lang="ru-RU" sz="3200" dirty="0"/>
          </a:p>
        </p:txBody>
      </p:sp>
      <p:sp>
        <p:nvSpPr>
          <p:cNvPr id="3" name="Объект 2"/>
          <p:cNvSpPr>
            <a:spLocks noGrp="1"/>
          </p:cNvSpPr>
          <p:nvPr>
            <p:ph sz="quarter" idx="13"/>
          </p:nvPr>
        </p:nvSpPr>
        <p:spPr>
          <a:xfrm>
            <a:off x="2506894" y="2015412"/>
            <a:ext cx="9359758" cy="4080588"/>
          </a:xfrm>
        </p:spPr>
        <p:txBody>
          <a:bodyPr>
            <a:noAutofit/>
          </a:bodyPr>
          <a:lstStyle/>
          <a:p>
            <a:r>
              <a:rPr lang="ru-RU" sz="2000" dirty="0">
                <a:solidFill>
                  <a:schemeClr val="tx1"/>
                </a:solidFill>
                <a:latin typeface="Liberation Serif" panose="02020603050405020304" pitchFamily="18" charset="0"/>
                <a:hlinkClick r:id="rId2"/>
              </a:rPr>
              <a:t>Нормативные правовые и иные акты в сфере противодействия коррупции</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3"/>
              </a:rPr>
              <a:t>Антикоррупционная экспертиза</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4"/>
              </a:rPr>
              <a:t>Методические материалы</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5"/>
              </a:rPr>
              <a:t>Формы документов, связанных с противодействием коррупции, для заполнения</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6"/>
              </a:rPr>
              <a:t>Сведения о доходах, расходах, об имуществе и обязательствах имущественного характера</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7"/>
              </a:rPr>
              <a:t>Комиссия по соблюдению требований к служебному поведению и урегулированию конфликта интересов</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8"/>
              </a:rPr>
              <a:t>Обратная связь для сообщений о фактах коррупции</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9"/>
              </a:rPr>
              <a:t>Антикоррупционное просвещение</a:t>
            </a:r>
            <a:endParaRPr lang="ru-RU" sz="2000" dirty="0">
              <a:solidFill>
                <a:schemeClr val="tx1"/>
              </a:solidFill>
              <a:latin typeface="Liberation Serif" panose="02020603050405020304" pitchFamily="18" charset="0"/>
            </a:endParaRPr>
          </a:p>
          <a:p>
            <a:r>
              <a:rPr lang="ru-RU" sz="2000" dirty="0">
                <a:solidFill>
                  <a:schemeClr val="tx1"/>
                </a:solidFill>
                <a:latin typeface="Liberation Serif" panose="02020603050405020304" pitchFamily="18" charset="0"/>
                <a:hlinkClick r:id="rId10"/>
              </a:rPr>
              <a:t>Доклады, отчеты, обзоры, статистическая информация</a:t>
            </a:r>
            <a:endParaRPr lang="ru-RU" sz="2000" dirty="0">
              <a:solidFill>
                <a:schemeClr val="tx1"/>
              </a:solidFill>
              <a:latin typeface="Liberation Serif" panose="02020603050405020304" pitchFamily="18" charset="0"/>
            </a:endParaRPr>
          </a:p>
          <a:p>
            <a:pPr marL="0" indent="0">
              <a:spcBef>
                <a:spcPts val="600"/>
              </a:spcBef>
              <a:buNone/>
            </a:pPr>
            <a:endParaRPr lang="ru-RU" sz="2000" dirty="0" smtClean="0">
              <a:solidFill>
                <a:schemeClr val="tx1"/>
              </a:solidFill>
              <a:latin typeface="Liberation Serif" panose="02020603050405020304" pitchFamily="18" charset="0"/>
            </a:endParaRPr>
          </a:p>
          <a:p>
            <a:pPr lvl="0">
              <a:spcBef>
                <a:spcPts val="600"/>
              </a:spcBef>
            </a:pPr>
            <a:endParaRPr lang="ru-RU" sz="1600" dirty="0">
              <a:solidFill>
                <a:schemeClr val="tx1"/>
              </a:solidFill>
            </a:endParaRPr>
          </a:p>
          <a:p>
            <a:pPr marL="0" lvl="0" indent="0">
              <a:spcBef>
                <a:spcPts val="600"/>
              </a:spcBef>
              <a:buNone/>
            </a:pPr>
            <a:endParaRPr lang="ru-RU" sz="2100" dirty="0">
              <a:solidFill>
                <a:schemeClr val="tx1"/>
              </a:solidFill>
            </a:endParaRPr>
          </a:p>
        </p:txBody>
      </p:sp>
    </p:spTree>
    <p:extLst>
      <p:ext uri="{BB962C8B-B14F-4D97-AF65-F5344CB8AC3E}">
        <p14:creationId xmlns:p14="http://schemas.microsoft.com/office/powerpoint/2010/main" val="844306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7863" y="496519"/>
            <a:ext cx="9251746" cy="2533761"/>
          </a:xfrm>
        </p:spPr>
        <p:txBody>
          <a:bodyPr>
            <a:normAutofit/>
          </a:bodyPr>
          <a:lstStyle/>
          <a:p>
            <a:pPr algn="ctr"/>
            <a:r>
              <a:rPr lang="ru-RU" dirty="0" smtClean="0">
                <a:solidFill>
                  <a:schemeClr val="tx1"/>
                </a:solidFill>
              </a:rPr>
              <a:t>Обучение  по образовательным программам в области противодействия коррупции</a:t>
            </a:r>
            <a:endParaRPr lang="ru-RU" dirty="0"/>
          </a:p>
        </p:txBody>
      </p:sp>
      <p:sp>
        <p:nvSpPr>
          <p:cNvPr id="3" name="Объект 2"/>
          <p:cNvSpPr>
            <a:spLocks noGrp="1"/>
          </p:cNvSpPr>
          <p:nvPr>
            <p:ph sz="quarter" idx="13"/>
          </p:nvPr>
        </p:nvSpPr>
        <p:spPr>
          <a:xfrm>
            <a:off x="2530549" y="3732028"/>
            <a:ext cx="8963245" cy="1594884"/>
          </a:xfrm>
        </p:spPr>
        <p:txBody>
          <a:bodyPr>
            <a:normAutofit/>
          </a:bodyPr>
          <a:lstStyle/>
          <a:p>
            <a:r>
              <a:rPr lang="ru-RU" sz="2000" dirty="0" smtClean="0">
                <a:solidFill>
                  <a:schemeClr val="tx1"/>
                </a:solidFill>
                <a:latin typeface="Liberation Serif" panose="02020603050405020304" pitchFamily="18" charset="0"/>
              </a:rPr>
              <a:t>В </a:t>
            </a:r>
            <a:r>
              <a:rPr lang="ru-RU" sz="2000" dirty="0" smtClean="0">
                <a:solidFill>
                  <a:schemeClr val="tx1"/>
                </a:solidFill>
                <a:latin typeface="Liberation Serif" panose="02020603050405020304" pitchFamily="18" charset="0"/>
              </a:rPr>
              <a:t>2022 </a:t>
            </a:r>
            <a:r>
              <a:rPr lang="ru-RU" sz="2000" dirty="0" smtClean="0">
                <a:solidFill>
                  <a:schemeClr val="tx1"/>
                </a:solidFill>
                <a:latin typeface="Liberation Serif" panose="02020603050405020304" pitchFamily="18" charset="0"/>
              </a:rPr>
              <a:t>году </a:t>
            </a:r>
            <a:r>
              <a:rPr lang="ru-RU" sz="2000" dirty="0" smtClean="0">
                <a:solidFill>
                  <a:schemeClr val="tx1"/>
                </a:solidFill>
                <a:latin typeface="Liberation Serif" panose="02020603050405020304" pitchFamily="18" charset="0"/>
              </a:rPr>
              <a:t>2 муниципальных служащих, </a:t>
            </a:r>
            <a:r>
              <a:rPr lang="ru-RU" sz="2000" dirty="0" smtClean="0">
                <a:solidFill>
                  <a:schemeClr val="tx1"/>
                </a:solidFill>
                <a:latin typeface="Liberation Serif" panose="02020603050405020304" pitchFamily="18" charset="0"/>
              </a:rPr>
              <a:t>должности </a:t>
            </a:r>
            <a:r>
              <a:rPr lang="ru-RU" sz="2000" dirty="0" smtClean="0">
                <a:solidFill>
                  <a:schemeClr val="tx1"/>
                </a:solidFill>
                <a:latin typeface="Liberation Serif" panose="02020603050405020304" pitchFamily="18" charset="0"/>
              </a:rPr>
              <a:t> которых </a:t>
            </a:r>
            <a:r>
              <a:rPr lang="ru-RU" sz="2000" dirty="0" smtClean="0">
                <a:solidFill>
                  <a:schemeClr val="tx1"/>
                </a:solidFill>
                <a:latin typeface="Liberation Serif" panose="02020603050405020304" pitchFamily="18" charset="0"/>
              </a:rPr>
              <a:t>включены </a:t>
            </a:r>
            <a:r>
              <a:rPr lang="ru-RU" sz="2000" dirty="0">
                <a:solidFill>
                  <a:schemeClr val="tx1"/>
                </a:solidFill>
                <a:latin typeface="Liberation Serif" panose="02020603050405020304" pitchFamily="18" charset="0"/>
              </a:rPr>
              <a:t>в </a:t>
            </a:r>
            <a:r>
              <a:rPr lang="ru-RU" sz="2000" dirty="0" smtClean="0">
                <a:solidFill>
                  <a:schemeClr val="tx1"/>
                </a:solidFill>
                <a:latin typeface="Liberation Serif" panose="02020603050405020304" pitchFamily="18" charset="0"/>
              </a:rPr>
              <a:t>перечень, прошли </a:t>
            </a:r>
            <a:r>
              <a:rPr lang="ru-RU" sz="2000" dirty="0">
                <a:solidFill>
                  <a:schemeClr val="tx1"/>
                </a:solidFill>
                <a:latin typeface="Liberation Serif" panose="02020603050405020304" pitchFamily="18" charset="0"/>
              </a:rPr>
              <a:t>обучение  по образовательным программам в области противодействия коррупции, </a:t>
            </a:r>
            <a:r>
              <a:rPr lang="ru-RU" sz="2000" dirty="0" smtClean="0">
                <a:solidFill>
                  <a:schemeClr val="tx1"/>
                </a:solidFill>
                <a:latin typeface="Liberation Serif" panose="02020603050405020304" pitchFamily="18" charset="0"/>
              </a:rPr>
              <a:t>в том числе 1  </a:t>
            </a:r>
            <a:r>
              <a:rPr lang="ru-RU" sz="2000" dirty="0">
                <a:solidFill>
                  <a:schemeClr val="tx1"/>
                </a:solidFill>
                <a:latin typeface="Liberation Serif" panose="02020603050405020304" pitchFamily="18" charset="0"/>
              </a:rPr>
              <a:t>впервые поступивший на муниципальную </a:t>
            </a:r>
            <a:r>
              <a:rPr lang="ru-RU" sz="2000" dirty="0" smtClean="0">
                <a:solidFill>
                  <a:schemeClr val="tx1"/>
                </a:solidFill>
                <a:latin typeface="Liberation Serif" panose="02020603050405020304" pitchFamily="18" charset="0"/>
              </a:rPr>
              <a:t>службу</a:t>
            </a:r>
            <a:endParaRPr lang="ru-RU" sz="2000" dirty="0">
              <a:solidFill>
                <a:schemeClr val="tx1"/>
              </a:solidFill>
              <a:latin typeface="Liberation Serif" panose="02020603050405020304" pitchFamily="18" charset="0"/>
            </a:endParaRPr>
          </a:p>
        </p:txBody>
      </p:sp>
      <p:pic>
        <p:nvPicPr>
          <p:cNvPr id="1026" name="Picture 2" descr="https://30nn.ru/wp-content/uploads/2021/12/%D0%9B%D0%BE%D0%B3%D0%BE%D1%82%D0%B8%D0%BF.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687" y="3534457"/>
            <a:ext cx="2145159" cy="1864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42077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34429" y="2123317"/>
            <a:ext cx="9440579" cy="3766690"/>
          </a:xfrm>
        </p:spPr>
        <p:txBody>
          <a:bodyPr>
            <a:noAutofit/>
          </a:bodyPr>
          <a:lstStyle/>
          <a:p>
            <a:pPr algn="just">
              <a:spcBef>
                <a:spcPts val="0"/>
              </a:spcBef>
            </a:pPr>
            <a:endParaRPr lang="ru-RU" sz="1800" dirty="0" smtClean="0">
              <a:solidFill>
                <a:schemeClr val="tx1"/>
              </a:solidFill>
              <a:latin typeface="Liberation Serif" panose="02020603050405020304" pitchFamily="18" charset="0"/>
            </a:endParaRPr>
          </a:p>
          <a:p>
            <a:pPr algn="just">
              <a:spcBef>
                <a:spcPts val="0"/>
              </a:spcBef>
            </a:pPr>
            <a:endParaRPr lang="ru-RU" sz="1800" dirty="0">
              <a:solidFill>
                <a:schemeClr val="tx1"/>
              </a:solidFill>
              <a:latin typeface="Liberation Serif" panose="02020603050405020304" pitchFamily="18" charset="0"/>
            </a:endParaRPr>
          </a:p>
          <a:p>
            <a:pPr algn="just">
              <a:spcBef>
                <a:spcPts val="0"/>
              </a:spcBef>
            </a:pPr>
            <a:r>
              <a:rPr lang="ru-RU" sz="1800" dirty="0" smtClean="0">
                <a:solidFill>
                  <a:schemeClr val="tx1"/>
                </a:solidFill>
                <a:latin typeface="Liberation Serif" panose="02020603050405020304" pitchFamily="18" charset="0"/>
              </a:rPr>
              <a:t>Семинар «</a:t>
            </a:r>
            <a:r>
              <a:rPr lang="ru-RU" sz="1800" dirty="0">
                <a:solidFill>
                  <a:schemeClr val="tx1"/>
                </a:solidFill>
                <a:latin typeface="Liberation Serif" panose="02020603050405020304" pitchFamily="18" charset="0"/>
              </a:rPr>
              <a:t>Представление сведений о доходах за отчетный 2021 </a:t>
            </a:r>
            <a:r>
              <a:rPr lang="ru-RU" sz="1800" dirty="0" smtClean="0">
                <a:solidFill>
                  <a:schemeClr val="tx1"/>
                </a:solidFill>
                <a:latin typeface="Liberation Serif" panose="02020603050405020304" pitchFamily="18" charset="0"/>
              </a:rPr>
              <a:t>год</a:t>
            </a:r>
            <a:r>
              <a:rPr lang="ru-RU" sz="1800" dirty="0" smtClean="0">
                <a:solidFill>
                  <a:schemeClr val="tx1"/>
                </a:solidFill>
                <a:latin typeface="Liberation Serif" panose="02020603050405020304" pitchFamily="18" charset="0"/>
              </a:rPr>
              <a:t>»</a:t>
            </a:r>
            <a:endParaRPr lang="ru-RU" sz="1800" dirty="0" smtClean="0">
              <a:solidFill>
                <a:schemeClr val="tx1"/>
              </a:solidFill>
              <a:latin typeface="Liberation Serif" panose="02020603050405020304" pitchFamily="18" charset="0"/>
            </a:endParaRPr>
          </a:p>
          <a:p>
            <a:pPr algn="just">
              <a:spcBef>
                <a:spcPts val="0"/>
              </a:spcBef>
            </a:pPr>
            <a:endParaRPr lang="ru-RU" sz="1800" dirty="0">
              <a:solidFill>
                <a:schemeClr val="tx1"/>
              </a:solidFill>
              <a:latin typeface="Liberation Serif" panose="02020603050405020304" pitchFamily="18" charset="0"/>
            </a:endParaRPr>
          </a:p>
          <a:p>
            <a:pPr algn="just">
              <a:spcBef>
                <a:spcPts val="0"/>
              </a:spcBef>
            </a:pPr>
            <a:r>
              <a:rPr lang="ru-RU" sz="1800" dirty="0" smtClean="0">
                <a:solidFill>
                  <a:schemeClr val="tx1"/>
                </a:solidFill>
                <a:latin typeface="Liberation Serif" panose="02020603050405020304" pitchFamily="18" charset="0"/>
              </a:rPr>
              <a:t>Семинар </a:t>
            </a:r>
            <a:r>
              <a:rPr lang="ru-RU" sz="1800" dirty="0" smtClean="0">
                <a:solidFill>
                  <a:schemeClr val="tx1"/>
                </a:solidFill>
                <a:latin typeface="Liberation Serif" panose="02020603050405020304" pitchFamily="18" charset="0"/>
              </a:rPr>
              <a:t>«</a:t>
            </a:r>
            <a:r>
              <a:rPr lang="ru-RU" sz="1800" dirty="0">
                <a:solidFill>
                  <a:schemeClr val="tx1"/>
                </a:solidFill>
                <a:latin typeface="Liberation Serif" panose="02020603050405020304" pitchFamily="18" charset="0"/>
              </a:rPr>
              <a:t>Обеспечение соблюдения служащими ограничений и запретов, требований к предотвращению или урегулированию конфликта </a:t>
            </a:r>
            <a:r>
              <a:rPr lang="ru-RU" sz="1800" dirty="0" smtClean="0">
                <a:solidFill>
                  <a:schemeClr val="tx1"/>
                </a:solidFill>
                <a:latin typeface="Liberation Serif" panose="02020603050405020304" pitchFamily="18" charset="0"/>
              </a:rPr>
              <a:t>интересов</a:t>
            </a:r>
            <a:r>
              <a:rPr lang="ru-RU" sz="1800" dirty="0" smtClean="0">
                <a:solidFill>
                  <a:schemeClr val="tx1"/>
                </a:solidFill>
                <a:latin typeface="Liberation Serif" panose="02020603050405020304" pitchFamily="18" charset="0"/>
              </a:rPr>
              <a:t>»</a:t>
            </a:r>
            <a:endParaRPr lang="ru-RU" sz="1800" dirty="0" smtClean="0">
              <a:solidFill>
                <a:schemeClr val="tx1"/>
              </a:solidFill>
              <a:latin typeface="Liberation Serif" panose="02020603050405020304" pitchFamily="18" charset="0"/>
            </a:endParaRPr>
          </a:p>
          <a:p>
            <a:pPr marL="0" indent="0" algn="just">
              <a:spcBef>
                <a:spcPts val="0"/>
              </a:spcBef>
              <a:buNone/>
            </a:pPr>
            <a:endParaRPr lang="ru-RU" sz="1800" dirty="0" smtClean="0">
              <a:solidFill>
                <a:schemeClr val="tx1"/>
              </a:solidFill>
              <a:latin typeface="Liberation Serif" panose="02020603050405020304" pitchFamily="18" charset="0"/>
            </a:endParaRPr>
          </a:p>
          <a:p>
            <a:pPr algn="just">
              <a:spcBef>
                <a:spcPts val="0"/>
              </a:spcBef>
            </a:pPr>
            <a:r>
              <a:rPr lang="ru-RU" sz="1800" dirty="0" smtClean="0">
                <a:solidFill>
                  <a:schemeClr val="tx1"/>
                </a:solidFill>
                <a:latin typeface="Liberation Serif" panose="02020603050405020304" pitchFamily="18" charset="0"/>
              </a:rPr>
              <a:t>Семинар </a:t>
            </a:r>
            <a:r>
              <a:rPr lang="ru-RU" sz="1800" dirty="0" smtClean="0">
                <a:solidFill>
                  <a:schemeClr val="tx1"/>
                </a:solidFill>
                <a:latin typeface="Liberation Serif" panose="02020603050405020304" pitchFamily="18" charset="0"/>
              </a:rPr>
              <a:t>«</a:t>
            </a:r>
            <a:r>
              <a:rPr lang="ru-RU" sz="1800" dirty="0">
                <a:solidFill>
                  <a:schemeClr val="tx1"/>
                </a:solidFill>
                <a:latin typeface="Liberation Serif" panose="02020603050405020304" pitchFamily="18" charset="0"/>
              </a:rPr>
              <a:t>Об установлении законодательством Российской Федерации уголовной ответственности за совершение преступлений коррупционной </a:t>
            </a:r>
            <a:r>
              <a:rPr lang="ru-RU" sz="1800" dirty="0" smtClean="0">
                <a:solidFill>
                  <a:schemeClr val="tx1"/>
                </a:solidFill>
                <a:latin typeface="Liberation Serif" panose="02020603050405020304" pitchFamily="18" charset="0"/>
              </a:rPr>
              <a:t>направленности</a:t>
            </a:r>
            <a:r>
              <a:rPr lang="ru-RU" sz="1800" dirty="0" smtClean="0">
                <a:solidFill>
                  <a:schemeClr val="tx1"/>
                </a:solidFill>
                <a:latin typeface="Liberation Serif" panose="02020603050405020304" pitchFamily="18" charset="0"/>
              </a:rPr>
              <a:t>»</a:t>
            </a:r>
          </a:p>
          <a:p>
            <a:pPr marL="0" indent="0" algn="just">
              <a:spcBef>
                <a:spcPts val="0"/>
              </a:spcBef>
              <a:buNone/>
            </a:pPr>
            <a:endParaRPr lang="ru-RU" sz="1800" dirty="0">
              <a:solidFill>
                <a:schemeClr val="tx1"/>
              </a:solidFill>
              <a:latin typeface="Liberation Serif" panose="02020603050405020304" pitchFamily="18" charset="0"/>
            </a:endParaRPr>
          </a:p>
          <a:p>
            <a:pPr algn="just">
              <a:spcBef>
                <a:spcPts val="0"/>
              </a:spcBef>
              <a:buFont typeface="Arial" panose="020B0604020202020204" pitchFamily="34" charset="0"/>
              <a:buChar char="•"/>
            </a:pPr>
            <a:r>
              <a:rPr lang="ru-RU" sz="1800" dirty="0" smtClean="0">
                <a:solidFill>
                  <a:schemeClr val="tx1"/>
                </a:solidFill>
                <a:latin typeface="Liberation Serif" panose="02020603050405020304" pitchFamily="18" charset="0"/>
              </a:rPr>
              <a:t>Семинар «</a:t>
            </a:r>
            <a:r>
              <a:rPr lang="ru-RU" sz="1800" dirty="0">
                <a:solidFill>
                  <a:schemeClr val="tx1"/>
                </a:solidFill>
                <a:latin typeface="Liberation Serif" panose="02020603050405020304" pitchFamily="18" charset="0"/>
              </a:rPr>
              <a:t>Возможность приобретения государственными гражданскими служащими Российской Федерации ценных бумаг в </a:t>
            </a:r>
            <a:r>
              <a:rPr lang="ru-RU" sz="1800" dirty="0" smtClean="0">
                <a:solidFill>
                  <a:schemeClr val="tx1"/>
                </a:solidFill>
                <a:latin typeface="Liberation Serif" panose="02020603050405020304" pitchFamily="18" charset="0"/>
              </a:rPr>
              <a:t>собственность»</a:t>
            </a:r>
            <a:endParaRPr lang="ru-RU" sz="1800" dirty="0">
              <a:solidFill>
                <a:schemeClr val="tx1"/>
              </a:solidFill>
              <a:latin typeface="Liberation Serif" panose="02020603050405020304" pitchFamily="18" charset="0"/>
            </a:endParaRPr>
          </a:p>
          <a:p>
            <a:pPr algn="just">
              <a:spcBef>
                <a:spcPts val="0"/>
              </a:spcBef>
              <a:buFont typeface="Arial" panose="020B0604020202020204" pitchFamily="34" charset="0"/>
              <a:buChar char="•"/>
            </a:pPr>
            <a:endParaRPr lang="ru-RU" sz="2000" dirty="0"/>
          </a:p>
        </p:txBody>
      </p:sp>
      <p:sp>
        <p:nvSpPr>
          <p:cNvPr id="2" name="Заголовок 1"/>
          <p:cNvSpPr>
            <a:spLocks noGrp="1"/>
          </p:cNvSpPr>
          <p:nvPr>
            <p:ph type="title"/>
          </p:nvPr>
        </p:nvSpPr>
        <p:spPr>
          <a:xfrm>
            <a:off x="2561028" y="661395"/>
            <a:ext cx="8879605" cy="1280890"/>
          </a:xfrm>
        </p:spPr>
        <p:txBody>
          <a:bodyPr>
            <a:normAutofit fontScale="90000"/>
          </a:bodyPr>
          <a:lstStyle/>
          <a:p>
            <a:pPr algn="ctr"/>
            <a:r>
              <a:rPr lang="ru-RU" dirty="0" smtClean="0">
                <a:solidFill>
                  <a:schemeClr val="bg1"/>
                </a:solidFill>
              </a:rPr>
              <a:t>Правовое просвещение для муниципальных служащих</a:t>
            </a:r>
            <a:r>
              <a:rPr lang="ru-RU" dirty="0">
                <a:solidFill>
                  <a:schemeClr val="bg1"/>
                </a:solidFill>
              </a:rPr>
              <a:t/>
            </a:r>
            <a:br>
              <a:rPr lang="ru-RU" dirty="0">
                <a:solidFill>
                  <a:schemeClr val="bg1"/>
                </a:solidFill>
              </a:rPr>
            </a:br>
            <a:endParaRPr lang="ru-RU" dirty="0">
              <a:solidFill>
                <a:schemeClr val="bg1"/>
              </a:solidFill>
            </a:endParaRPr>
          </a:p>
        </p:txBody>
      </p:sp>
      <p:pic>
        <p:nvPicPr>
          <p:cNvPr id="6" name="Picture 2" descr="C:\Users\Tkachenko\Desktop\Служебная переписка\2022\Департамент по противодействию коррупции\Протокольные поручения\Протокол № 4-К от 30.12.2021\пп 7.1 п.7р.1\korr.jpg"/>
          <p:cNvPicPr>
            <a:picLocks noChangeAspect="1" noChangeArrowheads="1"/>
          </p:cNvPicPr>
          <p:nvPr/>
        </p:nvPicPr>
        <p:blipFill>
          <a:blip r:embed="rId2" cstate="print"/>
          <a:srcRect/>
          <a:stretch>
            <a:fillRect/>
          </a:stretch>
        </p:blipFill>
        <p:spPr bwMode="auto">
          <a:xfrm>
            <a:off x="304801" y="4385389"/>
            <a:ext cx="1944038" cy="1971868"/>
          </a:xfrm>
          <a:prstGeom prst="rect">
            <a:avLst/>
          </a:prstGeom>
          <a:noFill/>
        </p:spPr>
      </p:pic>
    </p:spTree>
    <p:extLst>
      <p:ext uri="{BB962C8B-B14F-4D97-AF65-F5344CB8AC3E}">
        <p14:creationId xmlns:p14="http://schemas.microsoft.com/office/powerpoint/2010/main" val="2654461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33106" y="219505"/>
            <a:ext cx="10164726" cy="1885065"/>
          </a:xfrm>
        </p:spPr>
        <p:txBody>
          <a:bodyPr>
            <a:normAutofit fontScale="90000"/>
          </a:bodyPr>
          <a:lstStyle/>
          <a:p>
            <a:pPr algn="ctr"/>
            <a:r>
              <a:rPr lang="ru-RU" dirty="0" smtClean="0"/>
              <a:t/>
            </a:r>
            <a:br>
              <a:rPr lang="ru-RU" dirty="0" smtClean="0"/>
            </a:br>
            <a:r>
              <a:rPr lang="ru-RU" dirty="0"/>
              <a:t/>
            </a:r>
            <a:br>
              <a:rPr lang="ru-RU" dirty="0"/>
            </a:br>
            <a:r>
              <a:rPr lang="ru-RU" dirty="0" smtClean="0"/>
              <a:t>Противодействие </a:t>
            </a:r>
            <a:r>
              <a:rPr lang="ru-RU" dirty="0" smtClean="0"/>
              <a:t>коррупции при осуществлении муниципальных закупок</a:t>
            </a:r>
            <a:br>
              <a:rPr lang="ru-RU" dirty="0" smtClean="0"/>
            </a:br>
            <a:r>
              <a:rPr lang="ru-RU" dirty="0" smtClean="0"/>
              <a:t/>
            </a:r>
            <a:br>
              <a:rPr lang="ru-RU" dirty="0" smtClean="0"/>
            </a:br>
            <a:endParaRPr lang="ru-RU" dirty="0"/>
          </a:p>
        </p:txBody>
      </p:sp>
      <p:sp>
        <p:nvSpPr>
          <p:cNvPr id="3" name="Объект 2"/>
          <p:cNvSpPr>
            <a:spLocks noGrp="1"/>
          </p:cNvSpPr>
          <p:nvPr>
            <p:ph sz="quarter" idx="13"/>
          </p:nvPr>
        </p:nvSpPr>
        <p:spPr>
          <a:xfrm>
            <a:off x="2569028" y="1886711"/>
            <a:ext cx="9131559" cy="3817401"/>
          </a:xfrm>
        </p:spPr>
        <p:txBody>
          <a:bodyPr>
            <a:noAutofit/>
          </a:bodyPr>
          <a:lstStyle/>
          <a:p>
            <a:pPr algn="just"/>
            <a:endParaRPr lang="ru-RU" sz="1800" dirty="0" smtClean="0">
              <a:solidFill>
                <a:schemeClr val="tx1"/>
              </a:solidFill>
              <a:latin typeface="Liberation Serif" panose="02020603050405020304" pitchFamily="18" charset="0"/>
            </a:endParaRPr>
          </a:p>
          <a:p>
            <a:pPr algn="just"/>
            <a:endParaRPr lang="ru-RU" sz="1800" dirty="0" smtClean="0">
              <a:solidFill>
                <a:schemeClr val="tx1"/>
              </a:solidFill>
              <a:latin typeface="Liberation Serif" panose="02020603050405020304" pitchFamily="18" charset="0"/>
            </a:endParaRPr>
          </a:p>
          <a:p>
            <a:pPr algn="just"/>
            <a:endParaRPr lang="ru-RU" sz="1800" dirty="0" smtClean="0">
              <a:solidFill>
                <a:schemeClr val="tx1"/>
              </a:solidFill>
              <a:latin typeface="Liberation Serif" panose="02020603050405020304" pitchFamily="18" charset="0"/>
            </a:endParaRPr>
          </a:p>
          <a:p>
            <a:pPr algn="just"/>
            <a:r>
              <a:rPr lang="ru-RU" sz="1800" dirty="0" smtClean="0">
                <a:solidFill>
                  <a:schemeClr val="tx1"/>
                </a:solidFill>
                <a:latin typeface="Liberation Serif" panose="02020603050405020304" pitchFamily="18" charset="0"/>
              </a:rPr>
              <a:t>1 </a:t>
            </a:r>
            <a:r>
              <a:rPr lang="ru-RU" sz="1800" dirty="0" smtClean="0">
                <a:solidFill>
                  <a:schemeClr val="tx1"/>
                </a:solidFill>
                <a:latin typeface="Liberation Serif" panose="02020603050405020304" pitchFamily="18" charset="0"/>
              </a:rPr>
              <a:t>муниципальный </a:t>
            </a:r>
            <a:r>
              <a:rPr lang="ru-RU" sz="1800" dirty="0" smtClean="0">
                <a:solidFill>
                  <a:schemeClr val="tx1"/>
                </a:solidFill>
                <a:latin typeface="Liberation Serif" panose="02020603050405020304" pitchFamily="18" charset="0"/>
              </a:rPr>
              <a:t>служащий (контрактный управляющий) </a:t>
            </a:r>
            <a:r>
              <a:rPr lang="ru-RU" sz="1800" dirty="0" smtClean="0">
                <a:solidFill>
                  <a:schemeClr val="tx1"/>
                </a:solidFill>
                <a:latin typeface="Liberation Serif" panose="02020603050405020304" pitchFamily="18" charset="0"/>
              </a:rPr>
              <a:t>прошел повышение квалификации по теме: </a:t>
            </a:r>
            <a:r>
              <a:rPr lang="ru-RU" sz="1800" dirty="0" smtClean="0">
                <a:solidFill>
                  <a:schemeClr val="tx1"/>
                </a:solidFill>
                <a:latin typeface="Liberation Serif" panose="02020603050405020304" pitchFamily="18" charset="0"/>
              </a:rPr>
              <a:t>«</a:t>
            </a:r>
            <a:r>
              <a:rPr lang="ru-RU" sz="1800" dirty="0">
                <a:solidFill>
                  <a:schemeClr val="tx1"/>
                </a:solidFill>
                <a:latin typeface="Liberation Serif" panose="02020603050405020304" pitchFamily="18" charset="0"/>
              </a:rPr>
              <a:t>Управление муниципальными </a:t>
            </a:r>
            <a:r>
              <a:rPr lang="ru-RU" sz="1800" dirty="0" smtClean="0">
                <a:solidFill>
                  <a:schemeClr val="tx1"/>
                </a:solidFill>
                <a:latin typeface="Liberation Serif" panose="02020603050405020304" pitchFamily="18" charset="0"/>
              </a:rPr>
              <a:t>закупками</a:t>
            </a:r>
            <a:r>
              <a:rPr lang="ru-RU" sz="1800" dirty="0" smtClean="0">
                <a:solidFill>
                  <a:schemeClr val="tx1"/>
                </a:solidFill>
                <a:latin typeface="Liberation Serif" panose="02020603050405020304" pitchFamily="18" charset="0"/>
              </a:rPr>
              <a:t>».</a:t>
            </a:r>
            <a:endParaRPr lang="ru-RU" sz="1800" dirty="0" smtClean="0">
              <a:solidFill>
                <a:schemeClr val="tx1"/>
              </a:solidFill>
              <a:latin typeface="Liberation Serif" panose="02020603050405020304" pitchFamily="18" charset="0"/>
            </a:endParaRPr>
          </a:p>
          <a:p>
            <a:pPr algn="just"/>
            <a:r>
              <a:rPr lang="ru-RU" sz="1800" dirty="0" smtClean="0">
                <a:solidFill>
                  <a:schemeClr val="tx1"/>
                </a:solidFill>
                <a:latin typeface="Liberation Serif" panose="02020603050405020304" pitchFamily="18" charset="0"/>
              </a:rPr>
              <a:t>Администрацией  </a:t>
            </a:r>
            <a:r>
              <a:rPr lang="ru-RU" sz="1800" dirty="0" smtClean="0">
                <a:solidFill>
                  <a:schemeClr val="tx1"/>
                </a:solidFill>
                <a:latin typeface="Liberation Serif" panose="02020603050405020304" pitchFamily="18" charset="0"/>
              </a:rPr>
              <a:t>Усть-Ницинского сельского поселения </a:t>
            </a:r>
            <a:r>
              <a:rPr lang="ru-RU" sz="1800" dirty="0" smtClean="0">
                <a:solidFill>
                  <a:schemeClr val="tx1"/>
                </a:solidFill>
                <a:latin typeface="Liberation Serif" panose="02020603050405020304" pitchFamily="18" charset="0"/>
              </a:rPr>
              <a:t> формируются  с учетом  критериев выбора закупок профили участников  закупок  и (или) определенных по их результатам </a:t>
            </a:r>
            <a:r>
              <a:rPr lang="ru-RU" sz="1800" dirty="0">
                <a:solidFill>
                  <a:schemeClr val="tx1"/>
                </a:solidFill>
                <a:latin typeface="Liberation Serif" panose="02020603050405020304" pitchFamily="18" charset="0"/>
              </a:rPr>
              <a:t>п</a:t>
            </a:r>
            <a:r>
              <a:rPr lang="ru-RU" sz="1800" dirty="0" smtClean="0">
                <a:solidFill>
                  <a:schemeClr val="tx1"/>
                </a:solidFill>
                <a:latin typeface="Liberation Serif" panose="02020603050405020304" pitchFamily="18" charset="0"/>
              </a:rPr>
              <a:t>оставщиков (подрядчиков, исполнителей);  проводится перекрестный анализ сведений, содержащихся в профилях лиц, участвующих в осуществлении закупок и профилях участников  закупок и (или) определенных по их  результатам поставщиков  (подрядчиков, исполнителей), в целях выявления личной заинтересованности муниципальных служащих.</a:t>
            </a:r>
            <a:endParaRPr lang="ru-RU" sz="1800" dirty="0" smtClean="0">
              <a:solidFill>
                <a:schemeClr val="tx1"/>
              </a:solidFill>
              <a:latin typeface="Liberation Serif" panose="02020603050405020304" pitchFamily="18" charset="0"/>
            </a:endParaRPr>
          </a:p>
        </p:txBody>
      </p:sp>
      <p:pic>
        <p:nvPicPr>
          <p:cNvPr id="2050" name="Picture 2" descr="https://s11037.edu35.ru/images/7f00cd271c01188907b6df342dc178d7af0e711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7574" y="4223656"/>
            <a:ext cx="2093202" cy="14804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5453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932</TotalTime>
  <Words>486</Words>
  <Application>Microsoft Office PowerPoint</Application>
  <PresentationFormat>Произвольный</PresentationFormat>
  <Paragraphs>73</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Волна</vt:lpstr>
      <vt:lpstr>Отчет о выполнении  плана мероприятий по противодействию коррупции и достигнутых целевых показателей в Усть-Ницинском сельском поселении на 2021-2024 годы за 2022 год</vt:lpstr>
      <vt:lpstr>Коррупция - это</vt:lpstr>
      <vt:lpstr>Базовые документы  по профилактике коррупции в  Усть-Ницинском сельском поселении</vt:lpstr>
      <vt:lpstr>В Усть-Ницинском сельском поселении созданы и действуют комиссии:</vt:lpstr>
      <vt:lpstr>Независимая антикоррупционная экспертиза нормативных проектов правовых актов в целях выявления в них положений, способствующих созданию условий для проявления коррупции</vt:lpstr>
      <vt:lpstr>Раздел «Противодействие коррупции» размещен на  официальном сайте Администрации  Усть-Ницинского сельского поселения https://усть-ницинское.рф/protivodeystvie/</vt:lpstr>
      <vt:lpstr>Обучение  по образовательным программам в области противодействия коррупции</vt:lpstr>
      <vt:lpstr>Правовое просвещение для муниципальных служащих </vt:lpstr>
      <vt:lpstr>  Противодействие коррупции при осуществлении муниципальных закупок  </vt:lpstr>
      <vt:lpstr>Выполнение целевых показателей реализации плана мероприятий по противодействию коррупции в Усть-Ницинском сельском поселении в 2022 году</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 результатах профилактики коррупции в органах местного самоуправления  Ирбитского муниципального образования  и применение института утраты доверия</dc:title>
  <dc:creator>Kadry</dc:creator>
  <cp:lastModifiedBy>0</cp:lastModifiedBy>
  <cp:revision>85</cp:revision>
  <dcterms:created xsi:type="dcterms:W3CDTF">2018-12-14T04:51:41Z</dcterms:created>
  <dcterms:modified xsi:type="dcterms:W3CDTF">2023-01-11T10:34:07Z</dcterms:modified>
</cp:coreProperties>
</file>