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sldIdLst>
    <p:sldId id="256" r:id="rId2"/>
    <p:sldId id="257" r:id="rId3"/>
    <p:sldId id="258" r:id="rId4"/>
    <p:sldId id="266" r:id="rId5"/>
    <p:sldId id="259" r:id="rId6"/>
    <p:sldId id="260" r:id="rId7"/>
    <p:sldId id="261" r:id="rId8"/>
    <p:sldId id="262" r:id="rId9"/>
    <p:sldId id="263" r:id="rId10"/>
    <p:sldId id="268" r:id="rId11"/>
    <p:sldId id="269"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66" d="100"/>
          <a:sy n="66" d="100"/>
        </p:scale>
        <p:origin x="-900"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155465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211596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0CDEE7-5B6B-4AE9-89A3-5A87622D7326}"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7774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986094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0CDEE7-5B6B-4AE9-89A3-5A87622D7326}"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3292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2761865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2967872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385591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111650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228658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371027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100052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3183501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89342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3466464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BE3E51B-682F-42FB-8A6F-FB4F927E5DCE}" type="datetimeFigureOut">
              <a:rPr lang="ru-RU" smtClean="0"/>
              <a:pPr/>
              <a:t>13.07.2022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0CDEE7-5B6B-4AE9-89A3-5A87622D7326}" type="slidenum">
              <a:rPr lang="ru-RU" smtClean="0"/>
              <a:pPr/>
              <a:t>‹#›</a:t>
            </a:fld>
            <a:endParaRPr lang="ru-RU"/>
          </a:p>
        </p:txBody>
      </p:sp>
    </p:spTree>
    <p:extLst>
      <p:ext uri="{BB962C8B-B14F-4D97-AF65-F5344CB8AC3E}">
        <p14:creationId xmlns:p14="http://schemas.microsoft.com/office/powerpoint/2010/main" val="215318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E3E51B-682F-42FB-8A6F-FB4F927E5DCE}" type="datetimeFigureOut">
              <a:rPr lang="ru-RU" smtClean="0"/>
              <a:pPr/>
              <a:t>13.07.2022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00CDEE7-5B6B-4AE9-89A3-5A87622D7326}" type="slidenum">
              <a:rPr lang="ru-RU" smtClean="0"/>
              <a:pPr/>
              <a:t>‹#›</a:t>
            </a:fld>
            <a:endParaRPr lang="ru-RU"/>
          </a:p>
        </p:txBody>
      </p:sp>
    </p:spTree>
    <p:extLst>
      <p:ext uri="{BB962C8B-B14F-4D97-AF65-F5344CB8AC3E}">
        <p14:creationId xmlns:p14="http://schemas.microsoft.com/office/powerpoint/2010/main" val="3333451770"/>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s://&#1091;&#1089;&#1090;&#1100;-&#1085;&#1080;&#1094;&#1080;&#1085;&#1089;&#1082;&#1086;&#1077;.&#1088;&#1092;/protivodeystvie/user/" TargetMode="External"/><Relationship Id="rId3" Type="http://schemas.openxmlformats.org/officeDocument/2006/relationships/hyperlink" Target="https://&#1091;&#1089;&#1090;&#1100;-&#1085;&#1080;&#1094;&#1080;&#1085;&#1089;&#1082;&#1086;&#1077;.&#1088;&#1092;/protivodeystvie/ekspertiza/" TargetMode="External"/><Relationship Id="rId7" Type="http://schemas.openxmlformats.org/officeDocument/2006/relationships/hyperlink" Target="https://&#1091;&#1089;&#1090;&#1100;-&#1085;&#1080;&#1094;&#1080;&#1085;&#1089;&#1082;&#1086;&#1077;.&#1088;&#1092;/protivodeystvie/deyatelnost-interesov/" TargetMode="External"/><Relationship Id="rId2" Type="http://schemas.openxmlformats.org/officeDocument/2006/relationships/hyperlink" Target="https://&#1091;&#1089;&#1090;&#1100;-&#1085;&#1080;&#1094;&#1080;&#1085;&#1089;&#1082;&#1086;&#1077;.&#1088;&#1092;/protivodeystvie/npapk/" TargetMode="External"/><Relationship Id="rId1" Type="http://schemas.openxmlformats.org/officeDocument/2006/relationships/slideLayout" Target="../slideLayouts/slideLayout4.xml"/><Relationship Id="rId6" Type="http://schemas.openxmlformats.org/officeDocument/2006/relationships/hyperlink" Target="https://&#1091;&#1089;&#1090;&#1100;-&#1085;&#1080;&#1094;&#1080;&#1085;&#1089;&#1082;&#1086;&#1077;.&#1088;&#1092;/protivodeystvie/dohody/" TargetMode="External"/><Relationship Id="rId5" Type="http://schemas.openxmlformats.org/officeDocument/2006/relationships/hyperlink" Target="https://&#1091;&#1089;&#1090;&#1100;-&#1085;&#1080;&#1094;&#1080;&#1085;&#1089;&#1082;&#1086;&#1077;.&#1088;&#1092;/protivodeystvie/formy-blanki/" TargetMode="External"/><Relationship Id="rId10" Type="http://schemas.openxmlformats.org/officeDocument/2006/relationships/hyperlink" Target="https://&#1091;&#1089;&#1090;&#1100;-&#1085;&#1080;&#1094;&#1080;&#1085;&#1089;&#1082;&#1086;&#1077;.&#1088;&#1092;/protivodeystvie/doklady-otchety-obzory-statisticheskaya-informatsiya-/" TargetMode="External"/><Relationship Id="rId4" Type="http://schemas.openxmlformats.org/officeDocument/2006/relationships/hyperlink" Target="https://&#1091;&#1089;&#1090;&#1100;-&#1085;&#1080;&#1094;&#1080;&#1085;&#1089;&#1082;&#1086;&#1077;.&#1088;&#1092;/protivodeystvie/metodicheskie-materialy/" TargetMode="External"/><Relationship Id="rId9" Type="http://schemas.openxmlformats.org/officeDocument/2006/relationships/hyperlink" Target="https://&#1091;&#1089;&#1090;&#1100;-&#1085;&#1080;&#1094;&#1080;&#1085;&#1089;&#1082;&#1086;&#1077;.&#1088;&#1092;/protivodeystvie/antikorruptsionnoe-prosvescheni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08916" y="688369"/>
            <a:ext cx="11229654" cy="2661321"/>
          </a:xfrm>
        </p:spPr>
        <p:txBody>
          <a:bodyPr>
            <a:noAutofit/>
          </a:bodyPr>
          <a:lstStyle/>
          <a:p>
            <a:pPr algn="ctr"/>
            <a:r>
              <a:rPr lang="ru-RU" sz="3600" dirty="0" smtClean="0"/>
              <a:t>Отчет о выполнении </a:t>
            </a:r>
            <a:br>
              <a:rPr lang="ru-RU" sz="3600" dirty="0" smtClean="0"/>
            </a:br>
            <a:r>
              <a:rPr lang="ru-RU" sz="3600" dirty="0" smtClean="0"/>
              <a:t>плана мероприятий по противодействию коррупции и достигнутых целевых показателей</a:t>
            </a:r>
            <a:br>
              <a:rPr lang="ru-RU" sz="3600" dirty="0" smtClean="0"/>
            </a:br>
            <a:r>
              <a:rPr lang="ru-RU" sz="3600" dirty="0" smtClean="0"/>
              <a:t>в Усть-Ницинском сельском поселении на 2021-2024 годы за 2021 год</a:t>
            </a:r>
            <a:endParaRPr lang="ru-RU" sz="3600" dirty="0"/>
          </a:p>
        </p:txBody>
      </p:sp>
      <p:sp>
        <p:nvSpPr>
          <p:cNvPr id="3" name="Подзаголовок 2"/>
          <p:cNvSpPr>
            <a:spLocks noGrp="1"/>
          </p:cNvSpPr>
          <p:nvPr>
            <p:ph type="subTitle" idx="1"/>
          </p:nvPr>
        </p:nvSpPr>
        <p:spPr>
          <a:xfrm>
            <a:off x="7585788" y="4898571"/>
            <a:ext cx="4189112" cy="1439269"/>
          </a:xfrm>
        </p:spPr>
        <p:txBody>
          <a:bodyPr>
            <a:noAutofit/>
          </a:bodyPr>
          <a:lstStyle/>
          <a:p>
            <a:endParaRPr lang="ru-RU" sz="1400" dirty="0" smtClean="0">
              <a:solidFill>
                <a:schemeClr val="tx1"/>
              </a:solidFill>
            </a:endParaRPr>
          </a:p>
          <a:p>
            <a:r>
              <a:rPr lang="ru-RU" sz="1400" dirty="0" smtClean="0">
                <a:solidFill>
                  <a:schemeClr val="tx1"/>
                </a:solidFill>
              </a:rPr>
              <a:t>Т.Н. Лукина, ведущий специалист Администрации Усть-Ницинского сельского поселения</a:t>
            </a:r>
            <a:endParaRPr lang="ru-RU" sz="1400" dirty="0">
              <a:solidFill>
                <a:schemeClr val="tx1"/>
              </a:solidFill>
            </a:endParaRPr>
          </a:p>
        </p:txBody>
      </p:sp>
      <p:pic>
        <p:nvPicPr>
          <p:cNvPr id="2050" name="Picture 2" descr="C:\Users\Tkachenko\Desktop\Служебная переписка\2022\Департамент по противодействию коррупции\Протокольные поручения\Протокол № 4-К от 30.12.2021\пп 7.1 п.7р.1\korr.jpg"/>
          <p:cNvPicPr>
            <a:picLocks noChangeAspect="1" noChangeArrowheads="1"/>
          </p:cNvPicPr>
          <p:nvPr/>
        </p:nvPicPr>
        <p:blipFill>
          <a:blip r:embed="rId2" cstate="print"/>
          <a:srcRect/>
          <a:stretch>
            <a:fillRect/>
          </a:stretch>
        </p:blipFill>
        <p:spPr bwMode="auto">
          <a:xfrm>
            <a:off x="3051110" y="4460033"/>
            <a:ext cx="1716833" cy="1826466"/>
          </a:xfrm>
          <a:prstGeom prst="rect">
            <a:avLst/>
          </a:prstGeom>
          <a:noFill/>
        </p:spPr>
      </p:pic>
    </p:spTree>
    <p:extLst>
      <p:ext uri="{BB962C8B-B14F-4D97-AF65-F5344CB8AC3E}">
        <p14:creationId xmlns:p14="http://schemas.microsoft.com/office/powerpoint/2010/main" val="1044108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2447" y="624110"/>
            <a:ext cx="8942165" cy="1874541"/>
          </a:xfrm>
        </p:spPr>
        <p:txBody>
          <a:bodyPr>
            <a:noAutofit/>
          </a:bodyPr>
          <a:lstStyle/>
          <a:p>
            <a:pPr algn="ctr"/>
            <a:r>
              <a:rPr lang="ru-RU" sz="2800" dirty="0" smtClean="0">
                <a:solidFill>
                  <a:prstClr val="black">
                    <a:lumMod val="85000"/>
                    <a:lumOff val="15000"/>
                  </a:prstClr>
                </a:solidFill>
              </a:rPr>
              <a:t>Выполнение целевых показателей реализации плана мероприятий по противодействию коррупции в Усть-Ницинском сельском поселении в 2021 году</a:t>
            </a:r>
            <a:endParaRPr lang="ru-RU" sz="3200" dirty="0"/>
          </a:p>
        </p:txBody>
      </p:sp>
      <p:sp>
        <p:nvSpPr>
          <p:cNvPr id="3" name="Объект 2"/>
          <p:cNvSpPr>
            <a:spLocks noGrp="1"/>
          </p:cNvSpPr>
          <p:nvPr>
            <p:ph idx="1"/>
          </p:nvPr>
        </p:nvSpPr>
        <p:spPr>
          <a:xfrm>
            <a:off x="2551814" y="2528596"/>
            <a:ext cx="8920900" cy="3648269"/>
          </a:xfrm>
        </p:spPr>
        <p:txBody>
          <a:bodyPr>
            <a:noAutofit/>
          </a:bodyPr>
          <a:lstStyle/>
          <a:p>
            <a:r>
              <a:rPr lang="ru-RU" sz="1000" i="1" dirty="0"/>
              <a:t>1. Доля проектов нормативных правовых актов, в отношении которых проводилась антикоррупционная экспертиза, в общем количестве подготовленных нормативных правовых актов 100 %;</a:t>
            </a:r>
            <a:endParaRPr lang="ru-RU" sz="1000" dirty="0"/>
          </a:p>
          <a:p>
            <a:r>
              <a:rPr lang="ru-RU" sz="1000" i="1" dirty="0"/>
              <a:t>2.Число выявленных норм, содержащих </a:t>
            </a:r>
            <a:r>
              <a:rPr lang="ru-RU" sz="1000" i="1" dirty="0" err="1"/>
              <a:t>коррупциогенные</a:t>
            </a:r>
            <a:r>
              <a:rPr lang="ru-RU" sz="1000" i="1" dirty="0"/>
              <a:t> факторы 0 %;</a:t>
            </a:r>
            <a:endParaRPr lang="ru-RU" sz="1000" dirty="0"/>
          </a:p>
          <a:p>
            <a:r>
              <a:rPr lang="ru-RU" sz="1000" i="1" dirty="0"/>
              <a:t>3. Доля муниципальных служащих, представивших своевременно сведения о доходах, расходах, об имуществе и обязательствах имущественного характера, от общего числа муниципальных служащих, обязанных представлять такие сведения, замещающих на 31 декабря года, предшествующего отчетному, должности, осуществление полномочий по которым влечет за собой обязанность представлять такие сведения 100 %;</a:t>
            </a:r>
            <a:endParaRPr lang="ru-RU" sz="1000" dirty="0"/>
          </a:p>
          <a:p>
            <a:r>
              <a:rPr lang="ru-RU" sz="1000" i="1" dirty="0"/>
              <a:t>4.Доля лиц, в отношении которых опубликованы представленные ими сведения о доходах, расходах, об имуществе и обязательствах имущественного характера, от общего количества лиц, обязанных представить сведения о доходах, расходах, об имуществе и обязательствах имущественного характера, подлежащие опубликованию 100 %;</a:t>
            </a:r>
            <a:endParaRPr lang="ru-RU" sz="1000" dirty="0"/>
          </a:p>
          <a:p>
            <a:r>
              <a:rPr lang="ru-RU" sz="1000" i="1" dirty="0"/>
              <a:t>5. Доля руководителей муниципальных учреждений Усть-Ницинского сельского поселения, представивших сведения о доходах, расходах, об имуществе и обязательствах имущественного характера, от общего количества руководителей муниципальных учреждений Усть-Ницинского сельского поселения 100%;</a:t>
            </a:r>
            <a:endParaRPr lang="ru-RU" sz="1000" dirty="0"/>
          </a:p>
          <a:p>
            <a:r>
              <a:rPr lang="ru-RU" sz="1000" i="1" dirty="0"/>
              <a:t>6. Доля руководителей муниципальных учреждений Усть-Ницинского сельского поселения, в отношении которых опубликованы сведения о доходах, расходах, об имуществе и обязательствах имущественного характера, от общего количества руководителей муниципальных учреждений Усть-Ницинского сельского поселения, представивших сведения о доходах, об имуществе и обязательствах имущественного характера 100 %;</a:t>
            </a:r>
            <a:endParaRPr lang="ru-RU" sz="1000" dirty="0"/>
          </a:p>
          <a:p>
            <a:r>
              <a:rPr lang="ru-RU" sz="1000" i="1" dirty="0"/>
              <a:t>7.Количество обращений граждан в органы местного самоуправления Усть-Ницинского сельского поселения, рассмотренных с нарушением срока 0 %;</a:t>
            </a:r>
            <a:endParaRPr lang="ru-RU" sz="1000" dirty="0"/>
          </a:p>
          <a:p>
            <a:r>
              <a:rPr lang="ru-RU" sz="1000" i="1" dirty="0"/>
              <a:t>8. Доля муниципальных услуг, от общего числа услуг, предоставляемых органом местного самоуправления Усть-Ницинского сельского поселения, муниципальными учреждениями 100 </a:t>
            </a:r>
            <a:r>
              <a:rPr lang="ru-RU" sz="1000" i="1" dirty="0" smtClean="0"/>
              <a:t>%.</a:t>
            </a:r>
            <a:endParaRPr lang="ru-RU" sz="1000" dirty="0"/>
          </a:p>
        </p:txBody>
      </p:sp>
    </p:spTree>
    <p:extLst>
      <p:ext uri="{BB962C8B-B14F-4D97-AF65-F5344CB8AC3E}">
        <p14:creationId xmlns:p14="http://schemas.microsoft.com/office/powerpoint/2010/main" val="424530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1oj_korrupcija.jpg"/>
          <p:cNvPicPr>
            <a:picLocks noGrp="1" noChangeAspect="1"/>
          </p:cNvPicPr>
          <p:nvPr>
            <p:ph idx="1"/>
          </p:nvPr>
        </p:nvPicPr>
        <p:blipFill>
          <a:blip r:embed="rId2" cstate="print"/>
          <a:stretch>
            <a:fillRect/>
          </a:stretch>
        </p:blipFill>
        <p:spPr>
          <a:xfrm>
            <a:off x="1483567" y="3470988"/>
            <a:ext cx="10207690" cy="3069771"/>
          </a:xfrm>
        </p:spPr>
      </p:pic>
      <p:pic>
        <p:nvPicPr>
          <p:cNvPr id="1026" name="Picture 2" descr="C:\Users\Tkachenko\Desktop\Служебная переписка\2022\Департамент по противодействию коррупции\Протокольные поручения\Протокол № 4-К от 30.12.2021\пп 7.1 п.7р.1\net_korrupcii_2_20166171450.jpg"/>
          <p:cNvPicPr>
            <a:picLocks noChangeAspect="1" noChangeArrowheads="1"/>
          </p:cNvPicPr>
          <p:nvPr/>
        </p:nvPicPr>
        <p:blipFill>
          <a:blip r:embed="rId3" cstate="print"/>
          <a:srcRect/>
          <a:stretch>
            <a:fillRect/>
          </a:stretch>
        </p:blipFill>
        <p:spPr bwMode="auto">
          <a:xfrm>
            <a:off x="3976914" y="410547"/>
            <a:ext cx="4746172" cy="257939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88134" y="599303"/>
            <a:ext cx="8911687" cy="784283"/>
          </a:xfrm>
        </p:spPr>
        <p:txBody>
          <a:bodyPr/>
          <a:lstStyle/>
          <a:p>
            <a:r>
              <a:rPr lang="ru-RU" dirty="0" smtClean="0"/>
              <a:t>Коррупция - это</a:t>
            </a:r>
            <a:endParaRPr lang="ru-RU" dirty="0"/>
          </a:p>
        </p:txBody>
      </p:sp>
      <p:sp>
        <p:nvSpPr>
          <p:cNvPr id="3" name="Объект 2"/>
          <p:cNvSpPr>
            <a:spLocks noGrp="1"/>
          </p:cNvSpPr>
          <p:nvPr>
            <p:ph idx="1"/>
          </p:nvPr>
        </p:nvSpPr>
        <p:spPr>
          <a:xfrm>
            <a:off x="2788134" y="1383586"/>
            <a:ext cx="8911687" cy="5274068"/>
          </a:xfrm>
        </p:spPr>
        <p:txBody>
          <a:bodyPr>
            <a:noAutofit/>
          </a:bodyPr>
          <a:lstStyle/>
          <a:p>
            <a:pPr>
              <a:spcBef>
                <a:spcPts val="0"/>
              </a:spcBef>
            </a:pPr>
            <a:r>
              <a:rPr lang="ru-RU" sz="2100" dirty="0" smtClean="0">
                <a:solidFill>
                  <a:schemeClr val="tx1"/>
                </a:solidFill>
              </a:rPr>
              <a:t>злоупотребление </a:t>
            </a:r>
            <a:r>
              <a:rPr lang="ru-RU" sz="2100" dirty="0">
                <a:solidFill>
                  <a:schemeClr val="tx1"/>
                </a:solidFill>
              </a:rPr>
              <a:t>служебным положением, </a:t>
            </a:r>
          </a:p>
          <a:p>
            <a:pPr>
              <a:spcBef>
                <a:spcPts val="0"/>
              </a:spcBef>
            </a:pPr>
            <a:r>
              <a:rPr lang="ru-RU" sz="2100" dirty="0">
                <a:solidFill>
                  <a:schemeClr val="tx1"/>
                </a:solidFill>
              </a:rPr>
              <a:t>дача взятки, </a:t>
            </a:r>
          </a:p>
          <a:p>
            <a:pPr>
              <a:spcBef>
                <a:spcPts val="0"/>
              </a:spcBef>
            </a:pPr>
            <a:r>
              <a:rPr lang="ru-RU" sz="2100" dirty="0">
                <a:solidFill>
                  <a:schemeClr val="tx1"/>
                </a:solidFill>
              </a:rPr>
              <a:t>получение взятки, </a:t>
            </a:r>
          </a:p>
          <a:p>
            <a:pPr>
              <a:spcBef>
                <a:spcPts val="0"/>
              </a:spcBef>
            </a:pPr>
            <a:r>
              <a:rPr lang="ru-RU" sz="2100" dirty="0">
                <a:solidFill>
                  <a:schemeClr val="tx1"/>
                </a:solidFill>
              </a:rPr>
              <a:t>злоупотребление полномочиями, </a:t>
            </a:r>
          </a:p>
          <a:p>
            <a:pPr>
              <a:spcBef>
                <a:spcPts val="0"/>
              </a:spcBef>
            </a:pPr>
            <a:r>
              <a:rPr lang="ru-RU" sz="2100" dirty="0">
                <a:solidFill>
                  <a:schemeClr val="tx1"/>
                </a:solidFill>
              </a:rPr>
              <a:t>коммерческий подкуп либо иное незаконное использование физическим лицом своего должностного положения </a:t>
            </a:r>
          </a:p>
          <a:p>
            <a:pPr>
              <a:spcBef>
                <a:spcPts val="0"/>
              </a:spcBef>
            </a:pPr>
            <a:r>
              <a:rPr lang="ru-RU" sz="2100" dirty="0">
                <a:solidFill>
                  <a:schemeClr val="tx1"/>
                </a:solidFill>
              </a:rPr>
              <a:t>вопреки законным интересам общества и государства </a:t>
            </a:r>
          </a:p>
          <a:p>
            <a:pPr marL="0" indent="0">
              <a:spcBef>
                <a:spcPts val="0"/>
              </a:spcBef>
              <a:buNone/>
            </a:pPr>
            <a:r>
              <a:rPr lang="ru-RU" sz="2400" dirty="0">
                <a:solidFill>
                  <a:schemeClr val="tx1"/>
                </a:solidFill>
              </a:rPr>
              <a:t>в целях </a:t>
            </a:r>
          </a:p>
          <a:p>
            <a:pPr>
              <a:spcBef>
                <a:spcPts val="0"/>
              </a:spcBef>
            </a:pPr>
            <a:r>
              <a:rPr lang="ru-RU" sz="2100" dirty="0">
                <a:solidFill>
                  <a:schemeClr val="tx1"/>
                </a:solidFill>
              </a:rPr>
              <a:t>получения выгоды в виде денег, </a:t>
            </a:r>
          </a:p>
          <a:p>
            <a:pPr>
              <a:spcBef>
                <a:spcPts val="0"/>
              </a:spcBef>
            </a:pPr>
            <a:r>
              <a:rPr lang="ru-RU" sz="2100" dirty="0">
                <a:solidFill>
                  <a:schemeClr val="tx1"/>
                </a:solidFill>
              </a:rPr>
              <a:t>ценностей, </a:t>
            </a:r>
          </a:p>
          <a:p>
            <a:pPr>
              <a:spcBef>
                <a:spcPts val="0"/>
              </a:spcBef>
            </a:pPr>
            <a:r>
              <a:rPr lang="ru-RU" sz="2100" dirty="0">
                <a:solidFill>
                  <a:schemeClr val="tx1"/>
                </a:solidFill>
              </a:rPr>
              <a:t>иного имущества или услуг имущественного характера, </a:t>
            </a:r>
          </a:p>
          <a:p>
            <a:pPr>
              <a:spcBef>
                <a:spcPts val="0"/>
              </a:spcBef>
            </a:pPr>
            <a:r>
              <a:rPr lang="ru-RU" sz="2100" dirty="0">
                <a:solidFill>
                  <a:schemeClr val="tx1"/>
                </a:solidFill>
              </a:rPr>
              <a:t>иных имущественных прав для себя или для третьих лиц либо незаконное предоставление такой выгоды указанному лицу другими физическими лицами, а также совершение деяний от имени или в интересах юридического </a:t>
            </a:r>
            <a:r>
              <a:rPr lang="ru-RU" sz="2100" dirty="0" smtClean="0">
                <a:solidFill>
                  <a:schemeClr val="tx1"/>
                </a:solidFill>
              </a:rPr>
              <a:t>лица</a:t>
            </a:r>
            <a:endParaRPr lang="ru-RU" sz="2100" dirty="0">
              <a:solidFill>
                <a:schemeClr val="tx1"/>
              </a:solidFill>
            </a:endParaRPr>
          </a:p>
        </p:txBody>
      </p:sp>
    </p:spTree>
    <p:extLst>
      <p:ext uri="{BB962C8B-B14F-4D97-AF65-F5344CB8AC3E}">
        <p14:creationId xmlns:p14="http://schemas.microsoft.com/office/powerpoint/2010/main" val="4249724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6204" y="506792"/>
            <a:ext cx="9833347" cy="1512915"/>
          </a:xfrm>
        </p:spPr>
        <p:txBody>
          <a:bodyPr>
            <a:normAutofit fontScale="90000"/>
          </a:bodyPr>
          <a:lstStyle/>
          <a:p>
            <a:pPr algn="ctr"/>
            <a:r>
              <a:rPr lang="ru-RU" dirty="0" smtClean="0">
                <a:solidFill>
                  <a:srgbClr val="FF0000"/>
                </a:solidFill>
              </a:rPr>
              <a:t>Базовые документы </a:t>
            </a:r>
            <a:br>
              <a:rPr lang="ru-RU" dirty="0" smtClean="0">
                <a:solidFill>
                  <a:srgbClr val="FF0000"/>
                </a:solidFill>
              </a:rPr>
            </a:br>
            <a:r>
              <a:rPr lang="ru-RU" dirty="0" smtClean="0">
                <a:solidFill>
                  <a:srgbClr val="FF0000"/>
                </a:solidFill>
              </a:rPr>
              <a:t>по профилактике коррупции в </a:t>
            </a:r>
            <a:br>
              <a:rPr lang="ru-RU" dirty="0" smtClean="0">
                <a:solidFill>
                  <a:srgbClr val="FF0000"/>
                </a:solidFill>
              </a:rPr>
            </a:br>
            <a:r>
              <a:rPr lang="ru-RU" dirty="0" smtClean="0">
                <a:solidFill>
                  <a:srgbClr val="FF0000"/>
                </a:solidFill>
              </a:rPr>
              <a:t>Усть-Ницинском сельском поселении</a:t>
            </a:r>
            <a:endParaRPr lang="ru-RU" dirty="0">
              <a:solidFill>
                <a:srgbClr val="FF0000"/>
              </a:solidFill>
            </a:endParaRPr>
          </a:p>
        </p:txBody>
      </p:sp>
      <p:sp>
        <p:nvSpPr>
          <p:cNvPr id="3" name="Объект 2"/>
          <p:cNvSpPr>
            <a:spLocks noGrp="1"/>
          </p:cNvSpPr>
          <p:nvPr>
            <p:ph sz="half" idx="1"/>
          </p:nvPr>
        </p:nvSpPr>
        <p:spPr>
          <a:xfrm>
            <a:off x="2603198" y="3051109"/>
            <a:ext cx="8943402" cy="1548883"/>
          </a:xfrm>
        </p:spPr>
        <p:txBody>
          <a:bodyPr>
            <a:normAutofit/>
          </a:bodyPr>
          <a:lstStyle/>
          <a:p>
            <a:pPr marL="3175" indent="539750" algn="just"/>
            <a:r>
              <a:rPr lang="ru-RU" sz="2000" dirty="0" smtClean="0">
                <a:solidFill>
                  <a:schemeClr val="tx1"/>
                </a:solidFill>
              </a:rPr>
              <a:t>Постановлением Администрации Усть-Ницинского сельского поселения от 30.12.2020 </a:t>
            </a:r>
            <a:r>
              <a:rPr lang="ru-RU" sz="2000" dirty="0">
                <a:solidFill>
                  <a:schemeClr val="tx1"/>
                </a:solidFill>
              </a:rPr>
              <a:t>года № </a:t>
            </a:r>
            <a:r>
              <a:rPr lang="ru-RU" sz="2000" dirty="0" smtClean="0">
                <a:solidFill>
                  <a:schemeClr val="tx1"/>
                </a:solidFill>
              </a:rPr>
              <a:t>249 утвержден План мероприятий по противодействию коррупции в Усть-Ницинском сельском поселении на 2021 - 2024 годы (с изменениями от 31.08.2021 № 182)</a:t>
            </a:r>
          </a:p>
          <a:p>
            <a:pPr marL="3175" indent="539750" algn="just">
              <a:buNone/>
            </a:pPr>
            <a:endParaRPr lang="ru-RU" sz="2000" dirty="0">
              <a:solidFill>
                <a:schemeClr val="tx1"/>
              </a:solidFill>
            </a:endParaRPr>
          </a:p>
        </p:txBody>
      </p:sp>
    </p:spTree>
    <p:extLst>
      <p:ext uri="{BB962C8B-B14F-4D97-AF65-F5344CB8AC3E}">
        <p14:creationId xmlns:p14="http://schemas.microsoft.com/office/powerpoint/2010/main" val="2882294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5494" y="517783"/>
            <a:ext cx="10087911" cy="1119631"/>
          </a:xfrm>
        </p:spPr>
        <p:txBody>
          <a:bodyPr>
            <a:normAutofit fontScale="90000"/>
          </a:bodyPr>
          <a:lstStyle/>
          <a:p>
            <a:pPr algn="ctr"/>
            <a:r>
              <a:rPr lang="ru-RU" dirty="0"/>
              <a:t>В </a:t>
            </a:r>
            <a:r>
              <a:rPr lang="ru-RU" dirty="0" smtClean="0"/>
              <a:t>Усть-Ницинском сельском поселении созданы </a:t>
            </a:r>
            <a:r>
              <a:rPr lang="ru-RU" dirty="0"/>
              <a:t>и действуют комиссии:</a:t>
            </a:r>
          </a:p>
        </p:txBody>
      </p:sp>
      <p:sp>
        <p:nvSpPr>
          <p:cNvPr id="4" name="Объект 3"/>
          <p:cNvSpPr>
            <a:spLocks noGrp="1"/>
          </p:cNvSpPr>
          <p:nvPr>
            <p:ph sz="half" idx="2"/>
          </p:nvPr>
        </p:nvSpPr>
        <p:spPr>
          <a:xfrm>
            <a:off x="7527850" y="1988188"/>
            <a:ext cx="4295737" cy="4348815"/>
          </a:xfrm>
        </p:spPr>
        <p:txBody>
          <a:bodyPr>
            <a:normAutofit/>
          </a:bodyPr>
          <a:lstStyle/>
          <a:p>
            <a:r>
              <a:rPr lang="ru-RU" sz="2000" dirty="0" smtClean="0"/>
              <a:t>по координации работы по противодействию коррупции в Усть-Ницинском сельском поселении</a:t>
            </a:r>
          </a:p>
          <a:p>
            <a:pPr algn="ctr"/>
            <a:endParaRPr lang="ru-RU" sz="2000" dirty="0">
              <a:solidFill>
                <a:schemeClr val="tx1"/>
              </a:solidFill>
            </a:endParaRPr>
          </a:p>
          <a:p>
            <a:pPr algn="ctr"/>
            <a:endParaRPr lang="ru-RU" sz="2000" dirty="0" smtClean="0">
              <a:solidFill>
                <a:schemeClr val="tx1"/>
              </a:solidFill>
            </a:endParaRPr>
          </a:p>
          <a:p>
            <a:pPr algn="ctr"/>
            <a:endParaRPr lang="ru-RU" sz="2000" dirty="0">
              <a:solidFill>
                <a:schemeClr val="tx1"/>
              </a:solidFill>
            </a:endParaRPr>
          </a:p>
          <a:p>
            <a:pPr algn="ctr"/>
            <a:endParaRPr lang="ru-RU" sz="2000" dirty="0" smtClean="0">
              <a:solidFill>
                <a:schemeClr val="tx1"/>
              </a:solidFill>
            </a:endParaRPr>
          </a:p>
          <a:p>
            <a:pPr marL="0" indent="0" algn="ctr">
              <a:buNone/>
            </a:pPr>
            <a:r>
              <a:rPr lang="ru-RU" sz="2000" dirty="0">
                <a:solidFill>
                  <a:schemeClr val="tx1"/>
                </a:solidFill>
              </a:rPr>
              <a:t>В </a:t>
            </a:r>
            <a:r>
              <a:rPr lang="ru-RU" sz="2000" dirty="0" smtClean="0">
                <a:solidFill>
                  <a:schemeClr val="tx1"/>
                </a:solidFill>
              </a:rPr>
              <a:t>2021 </a:t>
            </a:r>
            <a:r>
              <a:rPr lang="ru-RU" sz="2000" dirty="0">
                <a:solidFill>
                  <a:schemeClr val="tx1"/>
                </a:solidFill>
              </a:rPr>
              <a:t>году проведено </a:t>
            </a:r>
          </a:p>
          <a:p>
            <a:pPr marL="0" indent="0" algn="ctr">
              <a:buNone/>
            </a:pPr>
            <a:r>
              <a:rPr lang="ru-RU" sz="2000" dirty="0">
                <a:solidFill>
                  <a:schemeClr val="tx1"/>
                </a:solidFill>
              </a:rPr>
              <a:t>6</a:t>
            </a:r>
            <a:r>
              <a:rPr lang="ru-RU" sz="2000" dirty="0" smtClean="0">
                <a:solidFill>
                  <a:schemeClr val="tx1"/>
                </a:solidFill>
              </a:rPr>
              <a:t> заседаний</a:t>
            </a:r>
            <a:endParaRPr lang="ru-RU" sz="2000" dirty="0">
              <a:solidFill>
                <a:schemeClr val="tx1"/>
              </a:solidFill>
            </a:endParaRPr>
          </a:p>
          <a:p>
            <a:pPr marL="0" indent="0" algn="ctr">
              <a:buNone/>
            </a:pPr>
            <a:endParaRPr lang="ru-RU" sz="2000" dirty="0"/>
          </a:p>
        </p:txBody>
      </p:sp>
      <p:sp>
        <p:nvSpPr>
          <p:cNvPr id="5" name="Объект 4"/>
          <p:cNvSpPr txBox="1">
            <a:spLocks/>
          </p:cNvSpPr>
          <p:nvPr/>
        </p:nvSpPr>
        <p:spPr>
          <a:xfrm>
            <a:off x="2467659" y="1988189"/>
            <a:ext cx="4289191" cy="216302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ru-RU" sz="2000" dirty="0"/>
              <a:t>по соблюдению требований  к служебному поведению муниципальных служащих Усть – Ницинского сельского поселения и урегулированию конфликта </a:t>
            </a:r>
            <a:r>
              <a:rPr lang="ru-RU" sz="2000" dirty="0" smtClean="0"/>
              <a:t>интересов</a:t>
            </a:r>
            <a:endParaRPr lang="ru-RU" sz="900" dirty="0">
              <a:solidFill>
                <a:schemeClr val="tx1"/>
              </a:solidFill>
            </a:endParaRPr>
          </a:p>
        </p:txBody>
      </p:sp>
      <p:sp>
        <p:nvSpPr>
          <p:cNvPr id="6" name="Стрелка вниз 5"/>
          <p:cNvSpPr/>
          <p:nvPr/>
        </p:nvSpPr>
        <p:spPr>
          <a:xfrm>
            <a:off x="4314303" y="4384094"/>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9424655" y="4384095"/>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2783661" y="5093011"/>
            <a:ext cx="4272594" cy="923330"/>
          </a:xfrm>
          <a:prstGeom prst="rect">
            <a:avLst/>
          </a:prstGeom>
        </p:spPr>
        <p:txBody>
          <a:bodyPr wrap="square">
            <a:spAutoFit/>
          </a:bodyPr>
          <a:lstStyle/>
          <a:p>
            <a:pPr algn="ctr"/>
            <a:r>
              <a:rPr lang="ru-RU" dirty="0"/>
              <a:t>В 2021 году проведено </a:t>
            </a:r>
          </a:p>
          <a:p>
            <a:pPr algn="ctr"/>
            <a:r>
              <a:rPr lang="ru-RU" dirty="0" smtClean="0"/>
              <a:t>6 заседаний</a:t>
            </a:r>
            <a:endParaRPr lang="ru-RU" dirty="0"/>
          </a:p>
          <a:p>
            <a:pPr algn="ctr"/>
            <a:endParaRPr lang="ru-RU" dirty="0"/>
          </a:p>
        </p:txBody>
      </p:sp>
    </p:spTree>
    <p:extLst>
      <p:ext uri="{BB962C8B-B14F-4D97-AF65-F5344CB8AC3E}">
        <p14:creationId xmlns:p14="http://schemas.microsoft.com/office/powerpoint/2010/main" val="2656939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2595" y="379562"/>
            <a:ext cx="9941441" cy="2640085"/>
          </a:xfrm>
        </p:spPr>
        <p:txBody>
          <a:bodyPr>
            <a:normAutofit fontScale="90000"/>
          </a:bodyPr>
          <a:lstStyle/>
          <a:p>
            <a:pPr algn="ctr"/>
            <a:r>
              <a:rPr lang="ru-RU" dirty="0" smtClean="0"/>
              <a:t>Независимая </a:t>
            </a:r>
            <a:r>
              <a:rPr lang="ru-RU" dirty="0" err="1" smtClean="0">
                <a:solidFill>
                  <a:schemeClr val="tx1"/>
                </a:solidFill>
              </a:rPr>
              <a:t>антикоррупционная</a:t>
            </a:r>
            <a:r>
              <a:rPr lang="ru-RU" dirty="0" smtClean="0"/>
              <a:t> </a:t>
            </a:r>
            <a:r>
              <a:rPr lang="ru-RU" dirty="0"/>
              <a:t>экспертиза нормативных </a:t>
            </a:r>
            <a:r>
              <a:rPr lang="ru-RU" dirty="0" smtClean="0"/>
              <a:t>проектов правовых </a:t>
            </a:r>
            <a:r>
              <a:rPr lang="ru-RU" dirty="0"/>
              <a:t>актов в целях выявления в них положений, способствующих созданию условий для проявления коррупции.</a:t>
            </a:r>
          </a:p>
        </p:txBody>
      </p:sp>
      <p:sp>
        <p:nvSpPr>
          <p:cNvPr id="5" name="Объект 4"/>
          <p:cNvSpPr>
            <a:spLocks noGrp="1"/>
          </p:cNvSpPr>
          <p:nvPr>
            <p:ph sz="half" idx="1"/>
          </p:nvPr>
        </p:nvSpPr>
        <p:spPr>
          <a:xfrm>
            <a:off x="2308965" y="3429624"/>
            <a:ext cx="3157870" cy="2231668"/>
          </a:xfrm>
        </p:spPr>
        <p:txBody>
          <a:bodyPr>
            <a:noAutofit/>
          </a:bodyPr>
          <a:lstStyle/>
          <a:p>
            <a:pPr marL="0" indent="0" algn="ctr">
              <a:buNone/>
            </a:pPr>
            <a:endParaRPr lang="ru-RU" sz="1200" dirty="0" smtClean="0">
              <a:solidFill>
                <a:schemeClr val="tx1"/>
              </a:solidFill>
            </a:endParaRPr>
          </a:p>
          <a:p>
            <a:pPr marL="0" indent="0" algn="ctr">
              <a:buNone/>
            </a:pPr>
            <a:endParaRPr lang="ru-RU" sz="2000" dirty="0" smtClean="0">
              <a:solidFill>
                <a:schemeClr val="tx1"/>
              </a:solidFill>
            </a:endParaRPr>
          </a:p>
        </p:txBody>
      </p:sp>
      <p:sp>
        <p:nvSpPr>
          <p:cNvPr id="6" name="Объект 5"/>
          <p:cNvSpPr>
            <a:spLocks noGrp="1"/>
          </p:cNvSpPr>
          <p:nvPr>
            <p:ph sz="half" idx="2"/>
          </p:nvPr>
        </p:nvSpPr>
        <p:spPr>
          <a:xfrm>
            <a:off x="5530242" y="3468024"/>
            <a:ext cx="3143891" cy="2154865"/>
          </a:xfrm>
        </p:spPr>
        <p:txBody>
          <a:bodyPr>
            <a:noAutofit/>
          </a:bodyPr>
          <a:lstStyle/>
          <a:p>
            <a:pPr marL="0" indent="0" algn="ctr">
              <a:buNone/>
            </a:pPr>
            <a:r>
              <a:rPr lang="ru-RU" sz="2000" dirty="0" smtClean="0">
                <a:solidFill>
                  <a:schemeClr val="tx1"/>
                </a:solidFill>
              </a:rPr>
              <a:t>2021 год</a:t>
            </a:r>
            <a:endParaRPr lang="ru-RU" sz="2000" dirty="0">
              <a:solidFill>
                <a:schemeClr val="tx1"/>
              </a:solidFill>
            </a:endParaRPr>
          </a:p>
          <a:p>
            <a:pPr marL="0" indent="0" algn="ctr">
              <a:buNone/>
            </a:pPr>
            <a:endParaRPr lang="ru-RU" sz="1600" dirty="0" smtClean="0">
              <a:solidFill>
                <a:schemeClr val="tx1"/>
              </a:solidFill>
            </a:endParaRPr>
          </a:p>
          <a:p>
            <a:pPr marL="0" indent="0" algn="ctr">
              <a:buNone/>
            </a:pPr>
            <a:endParaRPr lang="ru-RU" sz="2000" dirty="0" smtClean="0">
              <a:solidFill>
                <a:schemeClr val="tx1"/>
              </a:solidFill>
            </a:endParaRPr>
          </a:p>
          <a:p>
            <a:pPr marL="0" indent="0" algn="ctr">
              <a:buNone/>
            </a:pPr>
            <a:r>
              <a:rPr lang="ru-RU" sz="2000" dirty="0" smtClean="0">
                <a:solidFill>
                  <a:schemeClr val="tx1"/>
                </a:solidFill>
              </a:rPr>
              <a:t>101 проект </a:t>
            </a:r>
            <a:r>
              <a:rPr lang="ru-RU" sz="2000" dirty="0">
                <a:solidFill>
                  <a:schemeClr val="tx1"/>
                </a:solidFill>
              </a:rPr>
              <a:t>нормативно-правовых актов</a:t>
            </a:r>
          </a:p>
        </p:txBody>
      </p:sp>
      <p:sp>
        <p:nvSpPr>
          <p:cNvPr id="8" name="Стрелка вниз 7"/>
          <p:cNvSpPr/>
          <p:nvPr/>
        </p:nvSpPr>
        <p:spPr>
          <a:xfrm>
            <a:off x="6840720" y="3901749"/>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бъект 5"/>
          <p:cNvSpPr txBox="1">
            <a:spLocks/>
          </p:cNvSpPr>
          <p:nvPr/>
        </p:nvSpPr>
        <p:spPr>
          <a:xfrm>
            <a:off x="8847082" y="3468024"/>
            <a:ext cx="3143891" cy="215486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ru-RU" sz="2000" dirty="0">
              <a:solidFill>
                <a:schemeClr val="tx1"/>
              </a:solidFill>
            </a:endParaRPr>
          </a:p>
        </p:txBody>
      </p:sp>
      <p:pic>
        <p:nvPicPr>
          <p:cNvPr id="4098" name="Picture 2" descr="C:\Users\Tkachenko\Desktop\Служебная переписка\2022\Департамент по противодействию коррупции\Протокольные поручения\Протокол № 4-К от 30.12.2021\пп 7.1 п.7р.1\korr.jpg"/>
          <p:cNvPicPr>
            <a:picLocks noChangeAspect="1" noChangeArrowheads="1"/>
          </p:cNvPicPr>
          <p:nvPr/>
        </p:nvPicPr>
        <p:blipFill>
          <a:blip r:embed="rId2" cstate="print"/>
          <a:srcRect/>
          <a:stretch>
            <a:fillRect/>
          </a:stretch>
        </p:blipFill>
        <p:spPr bwMode="auto">
          <a:xfrm>
            <a:off x="1996752" y="3303037"/>
            <a:ext cx="2537926" cy="3058108"/>
          </a:xfrm>
          <a:prstGeom prst="rect">
            <a:avLst/>
          </a:prstGeom>
          <a:noFill/>
        </p:spPr>
      </p:pic>
    </p:spTree>
    <p:extLst>
      <p:ext uri="{BB962C8B-B14F-4D97-AF65-F5344CB8AC3E}">
        <p14:creationId xmlns:p14="http://schemas.microsoft.com/office/powerpoint/2010/main" val="365024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6163" y="221266"/>
            <a:ext cx="9683113" cy="1542219"/>
          </a:xfrm>
        </p:spPr>
        <p:txBody>
          <a:bodyPr>
            <a:normAutofit fontScale="90000"/>
          </a:bodyPr>
          <a:lstStyle/>
          <a:p>
            <a:pPr algn="ctr"/>
            <a:r>
              <a:rPr lang="ru-RU" sz="2700" dirty="0" smtClean="0"/>
              <a:t>Раздел «Противодействие коррупции» размещен на  официальном сайте Администрации </a:t>
            </a:r>
            <a:br>
              <a:rPr lang="ru-RU" sz="2700" dirty="0" smtClean="0"/>
            </a:br>
            <a:r>
              <a:rPr lang="ru-RU" sz="2700" dirty="0" smtClean="0"/>
              <a:t>Усть-Ницинского сельского поселения</a:t>
            </a:r>
            <a:br>
              <a:rPr lang="ru-RU" sz="2700" dirty="0" smtClean="0"/>
            </a:br>
            <a:r>
              <a:rPr lang="en-US" sz="2700" dirty="0"/>
              <a:t>https://</a:t>
            </a:r>
            <a:r>
              <a:rPr lang="ru-RU" sz="2700" dirty="0" err="1"/>
              <a:t>усть-ницинское.рф</a:t>
            </a:r>
            <a:r>
              <a:rPr lang="ru-RU" sz="2700" dirty="0"/>
              <a:t>/</a:t>
            </a:r>
            <a:r>
              <a:rPr lang="en-US" sz="2700" dirty="0" err="1"/>
              <a:t>protivodeystvie</a:t>
            </a:r>
            <a:r>
              <a:rPr lang="en-US" sz="2700" dirty="0"/>
              <a:t>/</a:t>
            </a:r>
            <a:endParaRPr lang="ru-RU" sz="3200" dirty="0"/>
          </a:p>
        </p:txBody>
      </p:sp>
      <p:sp>
        <p:nvSpPr>
          <p:cNvPr id="3" name="Объект 2"/>
          <p:cNvSpPr>
            <a:spLocks noGrp="1"/>
          </p:cNvSpPr>
          <p:nvPr>
            <p:ph sz="half" idx="1"/>
          </p:nvPr>
        </p:nvSpPr>
        <p:spPr>
          <a:xfrm>
            <a:off x="2506894" y="2015412"/>
            <a:ext cx="9359758" cy="4673064"/>
          </a:xfrm>
        </p:spPr>
        <p:txBody>
          <a:bodyPr>
            <a:noAutofit/>
          </a:bodyPr>
          <a:lstStyle/>
          <a:p>
            <a:r>
              <a:rPr lang="ru-RU" sz="1600" dirty="0">
                <a:solidFill>
                  <a:schemeClr val="tx1"/>
                </a:solidFill>
                <a:hlinkClick r:id="rId2"/>
              </a:rPr>
              <a:t>Нормативные правовые и иные акты в сфере противодействия коррупции</a:t>
            </a:r>
            <a:endParaRPr lang="ru-RU" sz="1600" dirty="0">
              <a:solidFill>
                <a:schemeClr val="tx1"/>
              </a:solidFill>
            </a:endParaRPr>
          </a:p>
          <a:p>
            <a:r>
              <a:rPr lang="ru-RU" sz="1600" dirty="0">
                <a:solidFill>
                  <a:schemeClr val="tx1"/>
                </a:solidFill>
                <a:hlinkClick r:id="rId3"/>
              </a:rPr>
              <a:t>Антикоррупционная экспертиза</a:t>
            </a:r>
            <a:endParaRPr lang="ru-RU" sz="1600" dirty="0">
              <a:solidFill>
                <a:schemeClr val="tx1"/>
              </a:solidFill>
            </a:endParaRPr>
          </a:p>
          <a:p>
            <a:r>
              <a:rPr lang="ru-RU" sz="1600" dirty="0">
                <a:solidFill>
                  <a:schemeClr val="tx1"/>
                </a:solidFill>
                <a:hlinkClick r:id="rId4"/>
              </a:rPr>
              <a:t>Методические материалы</a:t>
            </a:r>
            <a:endParaRPr lang="ru-RU" sz="1600" dirty="0">
              <a:solidFill>
                <a:schemeClr val="tx1"/>
              </a:solidFill>
            </a:endParaRPr>
          </a:p>
          <a:p>
            <a:r>
              <a:rPr lang="ru-RU" sz="1600" dirty="0">
                <a:solidFill>
                  <a:schemeClr val="tx1"/>
                </a:solidFill>
                <a:hlinkClick r:id="rId5"/>
              </a:rPr>
              <a:t>Формы документов, связанных с противодействием коррупции, для заполнения</a:t>
            </a:r>
            <a:endParaRPr lang="ru-RU" sz="1600" dirty="0">
              <a:solidFill>
                <a:schemeClr val="tx1"/>
              </a:solidFill>
            </a:endParaRPr>
          </a:p>
          <a:p>
            <a:r>
              <a:rPr lang="ru-RU" sz="1600" dirty="0">
                <a:solidFill>
                  <a:schemeClr val="tx1"/>
                </a:solidFill>
                <a:hlinkClick r:id="rId6"/>
              </a:rPr>
              <a:t>Сведения о доходах, расходах, об имуществе и обязательствах имущественного характера</a:t>
            </a:r>
            <a:endParaRPr lang="ru-RU" sz="1600" dirty="0">
              <a:solidFill>
                <a:schemeClr val="tx1"/>
              </a:solidFill>
            </a:endParaRPr>
          </a:p>
          <a:p>
            <a:r>
              <a:rPr lang="ru-RU" sz="1600" dirty="0">
                <a:solidFill>
                  <a:schemeClr val="tx1"/>
                </a:solidFill>
                <a:hlinkClick r:id="rId7"/>
              </a:rPr>
              <a:t>Комиссия по соблюдению требований к служебному поведению и урегулированию конфликта интересов</a:t>
            </a:r>
            <a:endParaRPr lang="ru-RU" sz="1600" dirty="0">
              <a:solidFill>
                <a:schemeClr val="tx1"/>
              </a:solidFill>
            </a:endParaRPr>
          </a:p>
          <a:p>
            <a:r>
              <a:rPr lang="ru-RU" sz="1600" dirty="0">
                <a:solidFill>
                  <a:schemeClr val="tx1"/>
                </a:solidFill>
                <a:hlinkClick r:id="rId8"/>
              </a:rPr>
              <a:t>Обратная связь для сообщений о фактах коррупции</a:t>
            </a:r>
            <a:endParaRPr lang="ru-RU" sz="1600" dirty="0">
              <a:solidFill>
                <a:schemeClr val="tx1"/>
              </a:solidFill>
            </a:endParaRPr>
          </a:p>
          <a:p>
            <a:r>
              <a:rPr lang="ru-RU" sz="1600" dirty="0">
                <a:solidFill>
                  <a:schemeClr val="tx1"/>
                </a:solidFill>
                <a:hlinkClick r:id="rId9"/>
              </a:rPr>
              <a:t>Антикоррупционное просвещение</a:t>
            </a:r>
            <a:endParaRPr lang="ru-RU" sz="1600" dirty="0">
              <a:solidFill>
                <a:schemeClr val="tx1"/>
              </a:solidFill>
            </a:endParaRPr>
          </a:p>
          <a:p>
            <a:r>
              <a:rPr lang="ru-RU" sz="1600" dirty="0">
                <a:solidFill>
                  <a:schemeClr val="tx1"/>
                </a:solidFill>
                <a:hlinkClick r:id="rId10"/>
              </a:rPr>
              <a:t>Доклады, отчеты, обзоры, статистическая информация</a:t>
            </a:r>
            <a:endParaRPr lang="ru-RU" sz="1600" dirty="0">
              <a:solidFill>
                <a:schemeClr val="tx1"/>
              </a:solidFill>
            </a:endParaRPr>
          </a:p>
          <a:p>
            <a:pPr marL="0" indent="0">
              <a:spcBef>
                <a:spcPts val="600"/>
              </a:spcBef>
              <a:buNone/>
            </a:pPr>
            <a:endParaRPr lang="ru-RU" sz="1600" dirty="0" smtClean="0">
              <a:solidFill>
                <a:schemeClr val="tx1"/>
              </a:solidFill>
            </a:endParaRPr>
          </a:p>
          <a:p>
            <a:pPr lvl="0">
              <a:spcBef>
                <a:spcPts val="600"/>
              </a:spcBef>
            </a:pPr>
            <a:endParaRPr lang="ru-RU" sz="1600" dirty="0">
              <a:solidFill>
                <a:schemeClr val="tx1"/>
              </a:solidFill>
            </a:endParaRPr>
          </a:p>
          <a:p>
            <a:pPr marL="0" lvl="0" indent="0">
              <a:spcBef>
                <a:spcPts val="600"/>
              </a:spcBef>
              <a:buNone/>
            </a:pPr>
            <a:endParaRPr lang="ru-RU" sz="2100" dirty="0">
              <a:solidFill>
                <a:schemeClr val="tx1"/>
              </a:solidFill>
            </a:endParaRPr>
          </a:p>
        </p:txBody>
      </p:sp>
    </p:spTree>
    <p:extLst>
      <p:ext uri="{BB962C8B-B14F-4D97-AF65-F5344CB8AC3E}">
        <p14:creationId xmlns:p14="http://schemas.microsoft.com/office/powerpoint/2010/main" val="844306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7863" y="496519"/>
            <a:ext cx="9251746" cy="2533761"/>
          </a:xfrm>
        </p:spPr>
        <p:txBody>
          <a:bodyPr>
            <a:normAutofit/>
          </a:bodyPr>
          <a:lstStyle/>
          <a:p>
            <a:pPr algn="ctr"/>
            <a:r>
              <a:rPr lang="ru-RU" dirty="0" smtClean="0">
                <a:solidFill>
                  <a:schemeClr val="tx1"/>
                </a:solidFill>
              </a:rPr>
              <a:t>Обучение  по образовательным программам в области противодействия коррупции</a:t>
            </a:r>
            <a:endParaRPr lang="ru-RU" dirty="0"/>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621" y="4191000"/>
            <a:ext cx="1905000" cy="2667000"/>
          </a:xfrm>
          <a:prstGeom prst="rect">
            <a:avLst/>
          </a:prstGeom>
        </p:spPr>
      </p:pic>
      <p:sp>
        <p:nvSpPr>
          <p:cNvPr id="3" name="Объект 2"/>
          <p:cNvSpPr>
            <a:spLocks noGrp="1"/>
          </p:cNvSpPr>
          <p:nvPr>
            <p:ph sz="half" idx="1"/>
          </p:nvPr>
        </p:nvSpPr>
        <p:spPr>
          <a:xfrm>
            <a:off x="2530549" y="3732028"/>
            <a:ext cx="8963245" cy="1594884"/>
          </a:xfrm>
        </p:spPr>
        <p:txBody>
          <a:bodyPr>
            <a:normAutofit/>
          </a:bodyPr>
          <a:lstStyle/>
          <a:p>
            <a:r>
              <a:rPr lang="ru-RU" sz="2000" dirty="0" smtClean="0">
                <a:solidFill>
                  <a:schemeClr val="tx1"/>
                </a:solidFill>
              </a:rPr>
              <a:t>В 2021 году 3 муниципальный служащий, должности которых включены </a:t>
            </a:r>
            <a:r>
              <a:rPr lang="ru-RU" sz="2000" dirty="0">
                <a:solidFill>
                  <a:schemeClr val="tx1"/>
                </a:solidFill>
              </a:rPr>
              <a:t>в </a:t>
            </a:r>
            <a:r>
              <a:rPr lang="ru-RU" sz="2000" dirty="0" smtClean="0">
                <a:solidFill>
                  <a:schemeClr val="tx1"/>
                </a:solidFill>
              </a:rPr>
              <a:t>перечень, прошли </a:t>
            </a:r>
            <a:r>
              <a:rPr lang="ru-RU" sz="2000" dirty="0">
                <a:solidFill>
                  <a:schemeClr val="tx1"/>
                </a:solidFill>
              </a:rPr>
              <a:t>обучение  по образовательным программам в области противодействия коррупции, </a:t>
            </a:r>
            <a:r>
              <a:rPr lang="ru-RU" sz="2000" dirty="0" smtClean="0">
                <a:solidFill>
                  <a:schemeClr val="tx1"/>
                </a:solidFill>
              </a:rPr>
              <a:t>в том числе 1  </a:t>
            </a:r>
            <a:r>
              <a:rPr lang="ru-RU" sz="2000" dirty="0">
                <a:solidFill>
                  <a:schemeClr val="tx1"/>
                </a:solidFill>
              </a:rPr>
              <a:t>впервые поступивший на муниципальную </a:t>
            </a:r>
            <a:r>
              <a:rPr lang="ru-RU" sz="2000" dirty="0" smtClean="0">
                <a:solidFill>
                  <a:schemeClr val="tx1"/>
                </a:solidFill>
              </a:rPr>
              <a:t>службу</a:t>
            </a:r>
            <a:endParaRPr lang="ru-RU" sz="2000" dirty="0">
              <a:solidFill>
                <a:schemeClr val="tx1"/>
              </a:solidFill>
            </a:endParaRPr>
          </a:p>
        </p:txBody>
      </p:sp>
    </p:spTree>
    <p:extLst>
      <p:ext uri="{BB962C8B-B14F-4D97-AF65-F5344CB8AC3E}">
        <p14:creationId xmlns:p14="http://schemas.microsoft.com/office/powerpoint/2010/main" val="1874207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1028" y="661395"/>
            <a:ext cx="8879605" cy="1280890"/>
          </a:xfrm>
        </p:spPr>
        <p:txBody>
          <a:bodyPr>
            <a:normAutofit fontScale="90000"/>
          </a:bodyPr>
          <a:lstStyle/>
          <a:p>
            <a:pPr algn="ctr"/>
            <a:r>
              <a:rPr lang="ru-RU" dirty="0" smtClean="0">
                <a:solidFill>
                  <a:schemeClr val="tx1"/>
                </a:solidFill>
              </a:rPr>
              <a:t>Правовое просвещение для муниципальных служащих</a:t>
            </a:r>
            <a:r>
              <a:rPr lang="ru-RU" dirty="0"/>
              <a:t/>
            </a:r>
            <a:br>
              <a:rPr lang="ru-RU" dirty="0"/>
            </a:br>
            <a:endParaRPr lang="ru-RU" dirty="0"/>
          </a:p>
        </p:txBody>
      </p:sp>
      <p:sp>
        <p:nvSpPr>
          <p:cNvPr id="3" name="Объект 2"/>
          <p:cNvSpPr>
            <a:spLocks noGrp="1"/>
          </p:cNvSpPr>
          <p:nvPr>
            <p:ph idx="1"/>
          </p:nvPr>
        </p:nvSpPr>
        <p:spPr>
          <a:xfrm>
            <a:off x="2434429" y="2123317"/>
            <a:ext cx="9440579" cy="3766690"/>
          </a:xfrm>
        </p:spPr>
        <p:txBody>
          <a:bodyPr>
            <a:noAutofit/>
          </a:bodyPr>
          <a:lstStyle/>
          <a:p>
            <a:pPr algn="just">
              <a:spcBef>
                <a:spcPts val="0"/>
              </a:spcBef>
            </a:pPr>
            <a:r>
              <a:rPr lang="ru-RU" sz="1600" dirty="0" smtClean="0">
                <a:solidFill>
                  <a:schemeClr val="tx1"/>
                </a:solidFill>
              </a:rPr>
              <a:t>Семинар </a:t>
            </a:r>
            <a:r>
              <a:rPr lang="ru-RU" sz="1600" dirty="0">
                <a:solidFill>
                  <a:schemeClr val="tx1"/>
                </a:solidFill>
              </a:rPr>
              <a:t>«Представление сведений о доходах, расходах, об имуществе и обязательствах имущественного характера. Представление сведений о цифровых финансовых активах, цифровых правах, включающих одновременно цифровые финансовые активы и иные цифровые права, утилитарных цифровых правах и цифровой валюте в ходе декларационной кампании 2021 года</a:t>
            </a:r>
            <a:r>
              <a:rPr lang="ru-RU" sz="1600" dirty="0" smtClean="0">
                <a:solidFill>
                  <a:schemeClr val="tx1"/>
                </a:solidFill>
              </a:rPr>
              <a:t>»</a:t>
            </a:r>
          </a:p>
          <a:p>
            <a:pPr algn="just">
              <a:spcBef>
                <a:spcPts val="0"/>
              </a:spcBef>
            </a:pPr>
            <a:endParaRPr lang="ru-RU" sz="1600" dirty="0">
              <a:solidFill>
                <a:schemeClr val="tx1"/>
              </a:solidFill>
            </a:endParaRPr>
          </a:p>
          <a:p>
            <a:pPr algn="just">
              <a:spcBef>
                <a:spcPts val="0"/>
              </a:spcBef>
            </a:pPr>
            <a:r>
              <a:rPr lang="ru-RU" sz="1600" dirty="0" smtClean="0">
                <a:solidFill>
                  <a:schemeClr val="tx1"/>
                </a:solidFill>
              </a:rPr>
              <a:t>Семинар </a:t>
            </a:r>
            <a:r>
              <a:rPr lang="ru-RU" sz="1600" dirty="0">
                <a:solidFill>
                  <a:schemeClr val="tx1"/>
                </a:solidFill>
              </a:rPr>
              <a:t>«Выявление личной заинтересованности в сфере закупок. Формирование профилей лиц, участвующих в осуществлении закупок для выявления возможных связей, свидетельствующих о наличии у них личной заинтересованности</a:t>
            </a:r>
            <a:r>
              <a:rPr lang="ru-RU" sz="1600" dirty="0" smtClean="0">
                <a:solidFill>
                  <a:schemeClr val="tx1"/>
                </a:solidFill>
              </a:rPr>
              <a:t>»</a:t>
            </a:r>
          </a:p>
          <a:p>
            <a:pPr marL="0" indent="0" algn="just">
              <a:spcBef>
                <a:spcPts val="0"/>
              </a:spcBef>
              <a:buNone/>
            </a:pPr>
            <a:endParaRPr lang="ru-RU" sz="1600" dirty="0" smtClean="0">
              <a:solidFill>
                <a:schemeClr val="tx1"/>
              </a:solidFill>
            </a:endParaRPr>
          </a:p>
          <a:p>
            <a:pPr algn="just">
              <a:spcBef>
                <a:spcPts val="0"/>
              </a:spcBef>
            </a:pPr>
            <a:r>
              <a:rPr lang="ru-RU" sz="1600" dirty="0" smtClean="0">
                <a:solidFill>
                  <a:schemeClr val="tx1"/>
                </a:solidFill>
              </a:rPr>
              <a:t>Семинар «Выявление </a:t>
            </a:r>
            <a:r>
              <a:rPr lang="ru-RU" sz="1600" dirty="0">
                <a:solidFill>
                  <a:schemeClr val="tx1"/>
                </a:solidFill>
              </a:rPr>
              <a:t>личной заинтересованности муниципальных служащих, работников, руководителей при осуществлении закупок товаров, работ, услуг, которая приводит или может привести к конфликту интересов»</a:t>
            </a:r>
          </a:p>
          <a:p>
            <a:pPr marL="0" indent="0" algn="just">
              <a:spcBef>
                <a:spcPts val="0"/>
              </a:spcBef>
              <a:buNone/>
            </a:pPr>
            <a:endParaRPr lang="ru-RU" sz="2000" dirty="0"/>
          </a:p>
        </p:txBody>
      </p:sp>
      <p:pic>
        <p:nvPicPr>
          <p:cNvPr id="6" name="Picture 2" descr="C:\Users\Tkachenko\Desktop\Служебная переписка\2022\Департамент по противодействию коррупции\Протокольные поручения\Протокол № 4-К от 30.12.2021\пп 7.1 п.7р.1\korr.jpg"/>
          <p:cNvPicPr>
            <a:picLocks noChangeAspect="1" noChangeArrowheads="1"/>
          </p:cNvPicPr>
          <p:nvPr/>
        </p:nvPicPr>
        <p:blipFill>
          <a:blip r:embed="rId2" cstate="print"/>
          <a:srcRect/>
          <a:stretch>
            <a:fillRect/>
          </a:stretch>
        </p:blipFill>
        <p:spPr bwMode="auto">
          <a:xfrm>
            <a:off x="559839" y="4385388"/>
            <a:ext cx="1884782" cy="2006081"/>
          </a:xfrm>
          <a:prstGeom prst="rect">
            <a:avLst/>
          </a:prstGeom>
          <a:noFill/>
        </p:spPr>
      </p:pic>
    </p:spTree>
    <p:extLst>
      <p:ext uri="{BB962C8B-B14F-4D97-AF65-F5344CB8AC3E}">
        <p14:creationId xmlns:p14="http://schemas.microsoft.com/office/powerpoint/2010/main" val="265446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3106" y="219506"/>
            <a:ext cx="10164726" cy="1280890"/>
          </a:xfrm>
        </p:spPr>
        <p:txBody>
          <a:bodyPr>
            <a:normAutofit fontScale="90000"/>
          </a:bodyPr>
          <a:lstStyle/>
          <a:p>
            <a:pPr algn="ctr"/>
            <a:r>
              <a:rPr lang="ru-RU" dirty="0" smtClean="0"/>
              <a:t>Противодействие коррупции при осуществлении муниципальных закупок</a:t>
            </a:r>
            <a:br>
              <a:rPr lang="ru-RU" dirty="0" smtClean="0"/>
            </a:br>
            <a:r>
              <a:rPr lang="ru-RU" dirty="0" smtClean="0"/>
              <a:t/>
            </a:r>
            <a:br>
              <a:rPr lang="ru-RU" dirty="0" smtClean="0"/>
            </a:br>
            <a:endParaRPr lang="ru-RU" dirty="0"/>
          </a:p>
        </p:txBody>
      </p:sp>
      <p:sp>
        <p:nvSpPr>
          <p:cNvPr id="3" name="Объект 2"/>
          <p:cNvSpPr>
            <a:spLocks noGrp="1"/>
          </p:cNvSpPr>
          <p:nvPr>
            <p:ph sz="half" idx="1"/>
          </p:nvPr>
        </p:nvSpPr>
        <p:spPr>
          <a:xfrm>
            <a:off x="2203450" y="1886712"/>
            <a:ext cx="9497138" cy="3637788"/>
          </a:xfrm>
        </p:spPr>
        <p:txBody>
          <a:bodyPr>
            <a:noAutofit/>
          </a:bodyPr>
          <a:lstStyle/>
          <a:p>
            <a:pPr algn="just"/>
            <a:r>
              <a:rPr lang="ru-RU" sz="1600" dirty="0">
                <a:solidFill>
                  <a:schemeClr val="tx1"/>
                </a:solidFill>
              </a:rPr>
              <a:t>1</a:t>
            </a:r>
            <a:r>
              <a:rPr lang="ru-RU" sz="1600" dirty="0" smtClean="0">
                <a:solidFill>
                  <a:schemeClr val="tx1"/>
                </a:solidFill>
              </a:rPr>
              <a:t> муниципальный служащий прошел повышение квалификации по теме: «Специалист в сфере закупок - 2021».</a:t>
            </a:r>
          </a:p>
          <a:p>
            <a:pPr algn="just"/>
            <a:r>
              <a:rPr lang="ru-RU" sz="1600" dirty="0" smtClean="0">
                <a:solidFill>
                  <a:schemeClr val="tx1"/>
                </a:solidFill>
              </a:rPr>
              <a:t>Администрацией Усть-Ницинского сельского поселения приняты правовые акты в сфере закупок:</a:t>
            </a:r>
          </a:p>
          <a:p>
            <a:pPr algn="just"/>
            <a:r>
              <a:rPr lang="ru-RU" sz="1600" dirty="0" smtClean="0">
                <a:solidFill>
                  <a:schemeClr val="tx1"/>
                </a:solidFill>
              </a:rPr>
              <a:t>«Об утверждении Порядка проведения оценки коррупционных рисков при осуществлении закупок»;</a:t>
            </a:r>
          </a:p>
          <a:p>
            <a:pPr algn="just"/>
            <a:r>
              <a:rPr lang="ru-RU" sz="1600" dirty="0" smtClean="0">
                <a:solidFill>
                  <a:schemeClr val="tx1"/>
                </a:solidFill>
              </a:rPr>
              <a:t>«Об утверждении Реестра (карты)  коррупционных рисков, плана мер, направленных на минимизацию коррупционных рисков, возникающих при осуществлении закупок»;</a:t>
            </a:r>
          </a:p>
          <a:p>
            <a:pPr algn="just"/>
            <a:r>
              <a:rPr lang="ru-RU" sz="1600" dirty="0" smtClean="0">
                <a:solidFill>
                  <a:schemeClr val="tx1"/>
                </a:solidFill>
              </a:rPr>
              <a:t>Назначено  ответственное лицо  за работу по выявлению  личной заинтересованности в сфере закупок и утвержден Порядок предоставления ответственному  за выявление личной заинтересованности в сфере закупок информации о закупках</a:t>
            </a:r>
            <a:endParaRPr lang="ru-RU" sz="1600" dirty="0">
              <a:solidFill>
                <a:schemeClr val="tx1"/>
              </a:solidFill>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853" y="4191000"/>
            <a:ext cx="1905000" cy="2667000"/>
          </a:xfrm>
          <a:prstGeom prst="rect">
            <a:avLst/>
          </a:prstGeom>
        </p:spPr>
      </p:pic>
    </p:spTree>
    <p:extLst>
      <p:ext uri="{BB962C8B-B14F-4D97-AF65-F5344CB8AC3E}">
        <p14:creationId xmlns:p14="http://schemas.microsoft.com/office/powerpoint/2010/main" val="422545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872</TotalTime>
  <Words>547</Words>
  <Application>Microsoft Office PowerPoint</Application>
  <PresentationFormat>Произвольный</PresentationFormat>
  <Paragraphs>67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Легкий дым</vt:lpstr>
      <vt:lpstr>Отчет о выполнении  плана мероприятий по противодействию коррупции и достигнутых целевых показателей в Усть-Ницинском сельском поселении на 2021-2024 годы за 2021 год</vt:lpstr>
      <vt:lpstr>Коррупция - это</vt:lpstr>
      <vt:lpstr>Базовые документы  по профилактике коррупции в  Усть-Ницинском сельском поселении</vt:lpstr>
      <vt:lpstr>В Усть-Ницинском сельском поселении созданы и действуют комиссии:</vt:lpstr>
      <vt:lpstr>Независимая антикоррупционная экспертиза нормативных проектов правовых актов в целях выявления в них положений, способствующих созданию условий для проявления коррупции.</vt:lpstr>
      <vt:lpstr>Раздел «Противодействие коррупции» размещен на  официальном сайте Администрации  Усть-Ницинского сельского поселения https://усть-ницинское.рф/protivodeystvie/</vt:lpstr>
      <vt:lpstr>Обучение  по образовательным программам в области противодействия коррупции</vt:lpstr>
      <vt:lpstr>Правовое просвещение для муниципальных служащих </vt:lpstr>
      <vt:lpstr>Противодействие коррупции при осуществлении муниципальных закупок  </vt:lpstr>
      <vt:lpstr>Выполнение целевых показателей реализации плана мероприятий по противодействию коррупции в Усть-Ницинском сельском поселении в 2021 году</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результатах профилактики коррупции в органах местного самоуправления  Ирбитского муниципального образования  и применение института утраты доверия</dc:title>
  <dc:creator>Kadry</dc:creator>
  <cp:lastModifiedBy>0</cp:lastModifiedBy>
  <cp:revision>73</cp:revision>
  <dcterms:created xsi:type="dcterms:W3CDTF">2018-12-14T04:51:41Z</dcterms:created>
  <dcterms:modified xsi:type="dcterms:W3CDTF">2022-07-13T05:00:36Z</dcterms:modified>
</cp:coreProperties>
</file>