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1" r:id="rId17"/>
    <p:sldId id="298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44401.1</c:v>
                </c:pt>
                <c:pt idx="1">
                  <c:v>44080.800000000003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11885.8</c:v>
                </c:pt>
                <c:pt idx="1">
                  <c:v>11946.5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2253568"/>
        <c:axId val="22254720"/>
        <c:axId val="0"/>
      </c:bar3DChart>
      <c:catAx>
        <c:axId val="22253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2254720"/>
        <c:crosses val="autoZero"/>
        <c:auto val="1"/>
        <c:lblAlgn val="ctr"/>
        <c:lblOffset val="100"/>
        <c:noMultiLvlLbl val="0"/>
      </c:catAx>
      <c:valAx>
        <c:axId val="2225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253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9775389121856E-2"/>
          <c:y val="0.15254421928790668"/>
          <c:w val="0.83972044922175626"/>
          <c:h val="0.74149238955574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338</c:v>
                </c:pt>
                <c:pt idx="1">
                  <c:v>8167.2</c:v>
                </c:pt>
                <c:pt idx="2">
                  <c:v>354.9</c:v>
                </c:pt>
                <c:pt idx="3">
                  <c:v>880.2</c:v>
                </c:pt>
                <c:pt idx="4">
                  <c:v>1972.6</c:v>
                </c:pt>
                <c:pt idx="5">
                  <c:v>118.7</c:v>
                </c:pt>
                <c:pt idx="6">
                  <c:v>114.9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4798750552049"/>
          <c:y val="9.8595265627762801E-2"/>
          <c:w val="0.6394305591389754"/>
          <c:h val="0.836818796346571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317</c:v>
                </c:pt>
                <c:pt idx="1">
                  <c:v>8066</c:v>
                </c:pt>
                <c:pt idx="2">
                  <c:v>356</c:v>
                </c:pt>
                <c:pt idx="3">
                  <c:v>999</c:v>
                </c:pt>
                <c:pt idx="4">
                  <c:v>1919</c:v>
                </c:pt>
                <c:pt idx="5">
                  <c:v>117.8</c:v>
                </c:pt>
                <c:pt idx="6">
                  <c:v>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338</c:v>
                </c:pt>
                <c:pt idx="1">
                  <c:v>8167.2</c:v>
                </c:pt>
                <c:pt idx="2">
                  <c:v>354.9</c:v>
                </c:pt>
                <c:pt idx="3">
                  <c:v>880.2</c:v>
                </c:pt>
                <c:pt idx="4" formatCode="0.0">
                  <c:v>1972.6</c:v>
                </c:pt>
                <c:pt idx="5">
                  <c:v>118.7</c:v>
                </c:pt>
                <c:pt idx="6">
                  <c:v>114.9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663744"/>
        <c:axId val="21665280"/>
      </c:barChart>
      <c:catAx>
        <c:axId val="2166374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1350" b="1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21665280"/>
        <c:crosses val="autoZero"/>
        <c:auto val="1"/>
        <c:lblAlgn val="ctr"/>
        <c:lblOffset val="100"/>
        <c:noMultiLvlLbl val="0"/>
      </c:catAx>
      <c:valAx>
        <c:axId val="2166528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1663744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t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16739118691198E-2"/>
          <c:y val="8.2412662033967549E-2"/>
          <c:w val="0.839402655566303"/>
          <c:h val="0.81241734789324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Дотации на выравнивание уровня бюджетной обеспеченности
</a:t>
                    </a:r>
                    <a:r>
                      <a:rPr lang="ru-RU" dirty="0" smtClean="0"/>
                      <a:t>24,51%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Субвенции
</a:t>
                    </a:r>
                    <a:r>
                      <a:rPr lang="ru-RU" dirty="0" smtClean="0"/>
                      <a:t>0,56%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507402337558824E-2"/>
                  <c:y val="0.352027418100497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трансферты, передаваемые бюджетам сельских поселений из бюджетов муниципальных районов
</a:t>
                    </a:r>
                    <a:r>
                      <a:rPr lang="ru-RU" dirty="0" smtClean="0"/>
                      <a:t>0,23 %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Прочие межбюджетные трансферты
</a:t>
                    </a:r>
                    <a:r>
                      <a:rPr lang="ru-RU" dirty="0" smtClean="0"/>
                      <a:t>74,92%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Субвенции</c:v>
                </c:pt>
                <c:pt idx="2">
                  <c:v>Межбюджетные трансферты, передаваемые бюджетам сельских поселений из бюджетов муниципальных районов</c:v>
                </c:pt>
                <c:pt idx="3">
                  <c:v>Прочие межбюджетные трансферты</c:v>
                </c:pt>
                <c:pt idx="4">
                  <c:v>возврат прочих остатков субсидий, субвенций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10804</c:v>
                </c:pt>
                <c:pt idx="1">
                  <c:v>247</c:v>
                </c:pt>
                <c:pt idx="2">
                  <c:v>100</c:v>
                </c:pt>
                <c:pt idx="3">
                  <c:v>33027.199999999997</c:v>
                </c:pt>
                <c:pt idx="4">
                  <c:v>-97.4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3757638040217"/>
          <c:y val="0.10896529738818407"/>
          <c:w val="0.53506242361959777"/>
          <c:h val="0.86207855014451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10804,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10804</c:v>
                </c:pt>
                <c:pt idx="1">
                  <c:v>0</c:v>
                </c:pt>
                <c:pt idx="2">
                  <c:v>247</c:v>
                </c:pt>
                <c:pt idx="3">
                  <c:v>27310.2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10804</c:v>
                </c:pt>
                <c:pt idx="1">
                  <c:v>100</c:v>
                </c:pt>
                <c:pt idx="2">
                  <c:v>247</c:v>
                </c:pt>
                <c:pt idx="3">
                  <c:v>33347.5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10804</c:v>
                </c:pt>
                <c:pt idx="1">
                  <c:v>100</c:v>
                </c:pt>
                <c:pt idx="2">
                  <c:v>247</c:v>
                </c:pt>
                <c:pt idx="3">
                  <c:v>33027.199999999997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665664"/>
        <c:axId val="23692032"/>
      </c:barChart>
      <c:catAx>
        <c:axId val="23665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23692032"/>
        <c:crosses val="autoZero"/>
        <c:auto val="1"/>
        <c:lblAlgn val="ctr"/>
        <c:lblOffset val="100"/>
        <c:noMultiLvlLbl val="0"/>
      </c:catAx>
      <c:valAx>
        <c:axId val="2369203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3665664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2019 год</c:v>
                </c:pt>
                <c:pt idx="1">
                  <c:v>уточненный план 2019 год</c:v>
                </c:pt>
                <c:pt idx="2">
                  <c:v>исполнение 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49467</c:v>
                </c:pt>
                <c:pt idx="1">
                  <c:v>56852.5</c:v>
                </c:pt>
                <c:pt idx="2">
                  <c:v>54602.5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834688"/>
        <c:axId val="32838400"/>
        <c:axId val="23604288"/>
      </c:bar3DChart>
      <c:catAx>
        <c:axId val="32834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32838400"/>
        <c:crosses val="autoZero"/>
        <c:auto val="1"/>
        <c:lblAlgn val="ctr"/>
        <c:lblOffset val="100"/>
        <c:noMultiLvlLbl val="0"/>
      </c:catAx>
      <c:valAx>
        <c:axId val="3283840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32834688"/>
        <c:crosses val="autoZero"/>
        <c:crossBetween val="between"/>
      </c:valAx>
      <c:serAx>
        <c:axId val="23604288"/>
        <c:scaling>
          <c:orientation val="minMax"/>
        </c:scaling>
        <c:delete val="1"/>
        <c:axPos val="b"/>
        <c:majorTickMark val="none"/>
        <c:minorTickMark val="none"/>
        <c:tickLblPos val="nextTo"/>
        <c:crossAx val="32838400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464955684446451E-2"/>
          <c:y val="7.2578245274334596E-2"/>
          <c:w val="0.8414060294406922"/>
          <c:h val="0.81956965099115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18,91%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188263032502561E-3"/>
                  <c:y val="7.13686574507594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0,45%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
</a:t>
                    </a:r>
                    <a:r>
                      <a:rPr lang="ru-RU" dirty="0" smtClean="0"/>
                      <a:t>1,59%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50" baseline="0"/>
                    </a:pPr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19,57%</a:t>
                    </a:r>
                    <a:endParaRPr lang="ru-RU" dirty="0"/>
                  </a:p>
                </c:rich>
              </c:tx>
              <c:numFmt formatCode="General" sourceLinked="0"/>
              <c:spPr>
                <a:solidFill>
                  <a:srgbClr val="FFFF00"/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14,42%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
</a:t>
                    </a:r>
                    <a:r>
                      <a:rPr lang="ru-RU" smtClean="0"/>
                      <a:t>0,02%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29649804750803632"/>
                  <c:y val="3.0864626152649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0,02%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3574621185341202E-2"/>
                  <c:y val="6.6778294475217049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</a:t>
                    </a:r>
                    <a:r>
                      <a:rPr lang="ru-RU" dirty="0" smtClean="0"/>
                      <a:t>0,28%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20728596730758106"/>
                  <c:y val="1.88967098893773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
</a:t>
                    </a:r>
                    <a:r>
                      <a:rPr lang="ru-RU" dirty="0" smtClean="0"/>
                      <a:t>0,18%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5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10323.799999999999</c:v>
                </c:pt>
                <c:pt idx="1">
                  <c:v>246.3</c:v>
                </c:pt>
                <c:pt idx="2">
                  <c:v>869.1</c:v>
                </c:pt>
                <c:pt idx="3">
                  <c:v>10684.6</c:v>
                </c:pt>
                <c:pt idx="4">
                  <c:v>7871.3</c:v>
                </c:pt>
                <c:pt idx="5">
                  <c:v>11</c:v>
                </c:pt>
                <c:pt idx="6" formatCode="#,##0.00">
                  <c:v>24331.7</c:v>
                </c:pt>
                <c:pt idx="7">
                  <c:v>11</c:v>
                </c:pt>
                <c:pt idx="8">
                  <c:v>153.69999999999999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16530107765802"/>
          <c:y val="0.13715960783657219"/>
          <c:w val="0.5364254666148206"/>
          <c:h val="0.862840392163427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10392.4</c:v>
                </c:pt>
                <c:pt idx="1">
                  <c:v>246.3</c:v>
                </c:pt>
                <c:pt idx="2">
                  <c:v>869.1</c:v>
                </c:pt>
                <c:pt idx="3">
                  <c:v>11164</c:v>
                </c:pt>
                <c:pt idx="4">
                  <c:v>7952.6</c:v>
                </c:pt>
                <c:pt idx="5">
                  <c:v>11</c:v>
                </c:pt>
                <c:pt idx="6">
                  <c:v>25952.400000000001</c:v>
                </c:pt>
                <c:pt idx="7">
                  <c:v>11</c:v>
                </c:pt>
                <c:pt idx="8">
                  <c:v>153.69999999999999</c:v>
                </c:pt>
                <c:pt idx="9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Лист1!$C$2:$C$11</c:f>
              <c:numCache>
                <c:formatCode>0.0</c:formatCode>
                <c:ptCount val="10"/>
                <c:pt idx="0">
                  <c:v>10323.799999999999</c:v>
                </c:pt>
                <c:pt idx="1">
                  <c:v>246.3</c:v>
                </c:pt>
                <c:pt idx="2">
                  <c:v>869.1</c:v>
                </c:pt>
                <c:pt idx="3">
                  <c:v>10684.6</c:v>
                </c:pt>
                <c:pt idx="4">
                  <c:v>7871.3</c:v>
                </c:pt>
                <c:pt idx="5">
                  <c:v>11</c:v>
                </c:pt>
                <c:pt idx="6">
                  <c:v>24331.7</c:v>
                </c:pt>
                <c:pt idx="7">
                  <c:v>11</c:v>
                </c:pt>
                <c:pt idx="8">
                  <c:v>153.69999999999999</c:v>
                </c:pt>
                <c:pt idx="9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Лист1!$D$2:$D$11</c:f>
              <c:numCache>
                <c:formatCode>0.0</c:formatCode>
                <c:ptCount val="10"/>
                <c:pt idx="0">
                  <c:v>9570.7000000000007</c:v>
                </c:pt>
                <c:pt idx="1">
                  <c:v>246.3</c:v>
                </c:pt>
                <c:pt idx="2">
                  <c:v>1010</c:v>
                </c:pt>
                <c:pt idx="3">
                  <c:v>8167</c:v>
                </c:pt>
                <c:pt idx="4">
                  <c:v>5218</c:v>
                </c:pt>
                <c:pt idx="5">
                  <c:v>11</c:v>
                </c:pt>
                <c:pt idx="6">
                  <c:v>25228</c:v>
                </c:pt>
                <c:pt idx="7">
                  <c:v>11</c:v>
                </c:pt>
                <c:pt idx="8">
                  <c:v>185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829440"/>
        <c:axId val="32830976"/>
      </c:barChart>
      <c:catAx>
        <c:axId val="3282944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32830976"/>
        <c:crosses val="autoZero"/>
        <c:auto val="1"/>
        <c:lblAlgn val="ctr"/>
        <c:lblOffset val="100"/>
        <c:noMultiLvlLbl val="0"/>
      </c:catAx>
      <c:valAx>
        <c:axId val="3283097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282944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1"/>
        <c:delete val="1"/>
      </c:legendEntry>
      <c:layout/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27122617688943651"/>
                  <c:y val="-2.3672369736695922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52 243,4 тыс. руб. – 95,87 %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2 359,1тыс. руб. - 4,13%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0.16514</cdr:x>
      <cdr:y>0.30645</cdr:y>
    </cdr:from>
    <cdr:to>
      <cdr:x>0.21101</cdr:x>
      <cdr:y>0.35484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96144" y="1368152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96,04%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0.45455</cdr:x>
      <cdr:y>0.04286</cdr:y>
    </cdr:from>
    <cdr:to>
      <cdr:x>0.47934</cdr:x>
      <cdr:y>0.08571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3960440" y="216024"/>
          <a:ext cx="21602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20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3600" b="1" i="1" dirty="0">
              <a:solidFill>
                <a:srgbClr val="C0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«ОБ ИСПОЛНЕНИИ БЮДЖЕТА УСТЬ-НИЦИНСКОГО СЕЛЬСКОГО ПОСЕЛЕНИЯ                ЗА 2019 ГОД»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chemeClr val="bg1"/>
                </a:solidFill>
              </a:rPr>
              <a:t>Усть-Ницинского</a:t>
            </a:r>
            <a:r>
              <a:rPr lang="ru-RU" sz="2000" i="1" dirty="0" smtClean="0">
                <a:solidFill>
                  <a:schemeClr val="bg1"/>
                </a:solidFill>
              </a:rPr>
              <a:t> сельского поселения от </a:t>
            </a:r>
            <a:r>
              <a:rPr lang="ru-RU" sz="2000" i="1" dirty="0" smtClean="0">
                <a:solidFill>
                  <a:schemeClr val="bg1"/>
                </a:solidFill>
              </a:rPr>
              <a:t>29 </a:t>
            </a:r>
            <a:r>
              <a:rPr lang="ru-RU" sz="2000" i="1" dirty="0" smtClean="0">
                <a:solidFill>
                  <a:schemeClr val="bg1"/>
                </a:solidFill>
              </a:rPr>
              <a:t>мая 2020 года № </a:t>
            </a:r>
            <a:r>
              <a:rPr lang="ru-RU" sz="2000" i="1" dirty="0" smtClean="0">
                <a:solidFill>
                  <a:schemeClr val="bg1"/>
                </a:solidFill>
              </a:rPr>
              <a:t>193 </a:t>
            </a:r>
            <a:r>
              <a:rPr lang="ru-RU" sz="2000" i="1" dirty="0" smtClean="0">
                <a:solidFill>
                  <a:schemeClr val="bg1"/>
                </a:solidFill>
              </a:rPr>
              <a:t>-НПА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73456432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БЕЗВОЗМЕЗДНЫХ ПОСТУПЛЕНИЙ                                        В 2019ГОДУ,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8517221"/>
              </p:ext>
            </p:extLst>
          </p:nvPr>
        </p:nvGraphicFramePr>
        <p:xfrm>
          <a:off x="467544" y="1340768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ЗА 2019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Расходы бюджета при уточненном плане 56 852,5тыс. рублей исполнены в объеме 54 602,5 тыс. рублей или 96,04 %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2 250,0тыс. рублей из-за </a:t>
            </a:r>
            <a:r>
              <a:rPr lang="ru-RU" sz="1600" dirty="0"/>
              <a:t>недостаточности  денежных средств, по причине предоставления муниципальной 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7128158"/>
              </p:ext>
            </p:extLst>
          </p:nvPr>
        </p:nvGraphicFramePr>
        <p:xfrm>
          <a:off x="35496" y="980727"/>
          <a:ext cx="9073008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1440160"/>
                <a:gridCol w="1296144"/>
                <a:gridCol w="1368152"/>
                <a:gridCol w="1440160"/>
              </a:tblGrid>
              <a:tr h="871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10 392,4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10 323,8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- 68,6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246,3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246,3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78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869,1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869,1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11 164,0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10 684,6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- 479,4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7 952,6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7 871,3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98,98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- 81,3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68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0600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Охрана окружающей среды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949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25 952,4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24 331,7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93,75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- 1 620,7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60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153,7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153,7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29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56 852,5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54 602,5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96,04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-2 250,0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0"/>
            <a:ext cx="892899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ВЫПОЛНЕНИЕ РАСХОДНОЙ ЧАСТИ БЮДЖЕТА УСТЬ-НИЦИНСКОГО СЕЛЬСКОГО ПОСЕЛЕНИЯ                             ЗА 2019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44801070"/>
              </p:ext>
            </p:extLst>
          </p:nvPr>
        </p:nvGraphicFramePr>
        <p:xfrm>
          <a:off x="251520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СТРУКТУРА  ИСПОЛНЕНИЯ РАСХОДНОЙ ЧАСТИ БЮДЖЕТА УСТЬ-НИЦИНСКОГО СЕЛЬСКОГО ПОСЕЛЕНИЯ В 2019 ГОДУ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7628259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РАСХОДНОЙ ЧАСТИ БЮДЖЕТА                                                 В 2019 ГОДУ 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4872239"/>
              </p:ext>
            </p:extLst>
          </p:nvPr>
        </p:nvGraphicFramePr>
        <p:xfrm>
          <a:off x="3563888" y="2708920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НА РЕАЛИЗАЦИЮ МУНИЦИПАЛЬНОЙ ПРОГРАММЫ                        В 2019 ГОДУ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2019 – 2024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01174642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56 286,9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56 027,3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56 852,5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54 602,5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+ 1 424,8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ИТОГИ ИСПОЛНЕНИЯ БЮДЖЕТА УСТЬ- НИЦИНСКОГО СЕЛЬСКОГО ПОСЕЛЕНИЯ                            В 2019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4522000"/>
              </p:ext>
            </p:extLst>
          </p:nvPr>
        </p:nvGraphicFramePr>
        <p:xfrm>
          <a:off x="107504" y="1628801"/>
          <a:ext cx="8856984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3416"/>
                <a:gridCol w="1351676"/>
                <a:gridCol w="1317568"/>
                <a:gridCol w="1355977"/>
                <a:gridCol w="1718347"/>
              </a:tblGrid>
              <a:tr h="2389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01.01.2019г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01.01.2020г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АО «Управление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снабжения 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сбыта Свердловской области»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3 760 000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3 760 000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2019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г. АО «Управление снабжения и сбыта Свердловской области»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837 000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837 000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1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 по муниципальной гарантии 2019 г. АО «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ЭнергосбыТ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Плюс»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2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5 067 000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5 067 000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152128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УСТЬ-НИЦИНСКОГО СЕЛЬСКОГО ПОСЕЛЕНИЯ                                  ОТ 29.12.2018 № 91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136904" cy="5040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2019 года вносились изменения 9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844824"/>
            <a:ext cx="7056784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Решения Думы </a:t>
            </a:r>
            <a:r>
              <a:rPr lang="ru-RU" sz="2000" b="1" dirty="0" err="1" smtClean="0"/>
              <a:t>Усть-Ницинского</a:t>
            </a:r>
            <a:r>
              <a:rPr lang="ru-RU" sz="2000" b="1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от 27.02.2019  № 91-1-НПА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26.03.2019 № 91-2-НПА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26.04.2019 № 91-3-НПА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31.05.2019 № 91-4-НПА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30.08.2019 № 91-5-НПА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26.09.2019 № 91-6-НПА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30.10.2019 № 91-7-НПА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26.11.2019 № 91-8-НПА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27.12.2019 № 91-9-НПА</a:t>
            </a: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9568916"/>
              </p:ext>
            </p:extLst>
          </p:nvPr>
        </p:nvGraphicFramePr>
        <p:xfrm>
          <a:off x="251520" y="1628798"/>
          <a:ext cx="8640960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2903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2822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1466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старше трудоспособного возраста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850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837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8013,16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8661,70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93,90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105,4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28444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2019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56027,3 тыс. рублей при плане 56286,9 тыс. рублей. План выполнен на 99,54% в том числе по налоговым и неналоговым доходам 100,51%.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ПОСТУПЛЕНИЕ ДОХОДОВ В БЮДЖЕТ УСТЬ-НИЦИНСКОГО СЕЛЬСКОГО ПОСЕЛЕНИЯ                           ЗА 2019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3605282"/>
              </p:ext>
            </p:extLst>
          </p:nvPr>
        </p:nvGraphicFramePr>
        <p:xfrm>
          <a:off x="107504" y="1556792"/>
          <a:ext cx="8928993" cy="51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86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8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11885,8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11946,5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100,51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317,0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338,0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106,61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1586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8066,0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8167,2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101,26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356,0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354,9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99,69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880,2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88,11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54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1919,0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1972,6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102,79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115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117,8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118,7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100,72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411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от компенсации затрат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114,9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103,53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НАЛОГОВЫЕ И НЕНАЛОГОВЫЕ ДОХОДЫ БЮДЖЕТА УСТЬ-НИЦИНСКОГО СЕЛЬСКОГО ПОСЕЛЕНИЯ    ЗА 2019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6819747"/>
              </p:ext>
            </p:extLst>
          </p:nvPr>
        </p:nvGraphicFramePr>
        <p:xfrm>
          <a:off x="478797" y="1556792"/>
          <a:ext cx="7919563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ИСПОЛНЕНИЯ НАЛОГОВЫХ И НЕНАЛОГОВЫХ ДОХОДОВ БЮДЖЕТА УСТЬ-НИЦИНСКОГО СЕЛЬСКОГО ПОСЕЛЕНИЯ В 2019 ГОДУ</a:t>
            </a:r>
            <a:endParaRPr lang="ru-RU" b="1" i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19257" y="2204864"/>
            <a:ext cx="9675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368479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НАЛОГОВЫХ И НЕНАЛОГОВЫХ ДОХОДОВ                                     В 2019ГОДУ,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0477009"/>
              </p:ext>
            </p:extLst>
          </p:nvPr>
        </p:nvGraphicFramePr>
        <p:xfrm>
          <a:off x="179512" y="1412775"/>
          <a:ext cx="8784977" cy="533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552"/>
                <a:gridCol w="1856988"/>
                <a:gridCol w="1695186"/>
                <a:gridCol w="1590251"/>
              </a:tblGrid>
              <a:tr h="13199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95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10804,0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10804,0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665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5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5550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33347,5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33027,2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99,04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97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Возврат прочих остатков субсидий, субвенций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-97,4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-97,4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23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44401,1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44080,8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95,1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БЕЗВОЗМЕЗДНЫЕ ПОСТУПЛЕНИЯ  БЮДЖЕТА УСТЬ-НИЦИНСКОГО СЕЛЬСКОГО ПОСЕЛЕНИЯ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467544" y="116632"/>
            <a:ext cx="842493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СТРУКТУРА ИСПОЛНЕНИЯ БЕЗВОЗМЕЗДНЫХ ПОСТУПЛЕНИЙ БЮДЖЕТА УСТЬ-НИЦИНСКОГО СЕЛЬСКОГО ПОСЕЛЕНИЯ В 2019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1859545"/>
              </p:ext>
            </p:extLst>
          </p:nvPr>
        </p:nvGraphicFramePr>
        <p:xfrm>
          <a:off x="611560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3209</TotalTime>
  <Words>926</Words>
  <Application>Microsoft Office PowerPoint</Application>
  <PresentationFormat>Экран (4:3)</PresentationFormat>
  <Paragraphs>271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29.12.2018 № 91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304</cp:revision>
  <cp:lastPrinted>2018-04-25T09:43:32Z</cp:lastPrinted>
  <dcterms:created xsi:type="dcterms:W3CDTF">2018-02-07T06:08:12Z</dcterms:created>
  <dcterms:modified xsi:type="dcterms:W3CDTF">2020-08-06T09:21:52Z</dcterms:modified>
</cp:coreProperties>
</file>