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1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drawings/drawing2.xml" ContentType="application/vnd.openxmlformats-officedocument.drawingml.chartshapes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37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91" r:id="rId11"/>
    <p:sldId id="283" r:id="rId12"/>
    <p:sldId id="267" r:id="rId13"/>
    <p:sldId id="280" r:id="rId14"/>
    <p:sldId id="281" r:id="rId15"/>
    <p:sldId id="284" r:id="rId16"/>
    <p:sldId id="285" r:id="rId17"/>
    <p:sldId id="292" r:id="rId18"/>
    <p:sldId id="293" r:id="rId19"/>
    <p:sldId id="269" r:id="rId20"/>
    <p:sldId id="286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9" r:id="rId30"/>
    <p:sldId id="278" r:id="rId31"/>
    <p:sldId id="287" r:id="rId32"/>
    <p:sldId id="288" r:id="rId33"/>
    <p:sldId id="289" r:id="rId34"/>
    <p:sldId id="290" r:id="rId35"/>
    <p:sldId id="282" r:id="rId3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D50E7B8D-D4EA-436C-A2D6-E14B9E0A1026}">
          <p14:sldIdLst/>
        </p14:section>
        <p14:section name="Раздел без заголовка" id="{226039B0-BF5B-4BFA-8BCE-B3E952E09EB2}">
          <p14:sldIdLst>
            <p14:sldId id="257"/>
            <p14:sldId id="258"/>
            <p14:sldId id="259"/>
            <p14:sldId id="260"/>
            <p14:sldId id="261"/>
            <p14:sldId id="262"/>
            <p14:sldId id="263"/>
            <p14:sldId id="264"/>
            <p14:sldId id="265"/>
            <p14:sldId id="291"/>
            <p14:sldId id="283"/>
            <p14:sldId id="267"/>
            <p14:sldId id="280"/>
            <p14:sldId id="281"/>
            <p14:sldId id="284"/>
            <p14:sldId id="285"/>
            <p14:sldId id="292"/>
            <p14:sldId id="293"/>
            <p14:sldId id="269"/>
            <p14:sldId id="286"/>
            <p14:sldId id="270"/>
            <p14:sldId id="271"/>
            <p14:sldId id="272"/>
            <p14:sldId id="273"/>
            <p14:sldId id="274"/>
            <p14:sldId id="275"/>
            <p14:sldId id="276"/>
            <p14:sldId id="277"/>
            <p14:sldId id="279"/>
            <p14:sldId id="278"/>
            <p14:sldId id="287"/>
            <p14:sldId id="288"/>
            <p14:sldId id="289"/>
            <p14:sldId id="290"/>
            <p14:sldId id="282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569" autoAdjust="0"/>
    <p:restoredTop sz="99398" autoAdjust="0"/>
  </p:normalViewPr>
  <p:slideViewPr>
    <p:cSldViewPr>
      <p:cViewPr>
        <p:scale>
          <a:sx n="90" d="100"/>
          <a:sy n="90" d="100"/>
        </p:scale>
        <p:origin x="-1090" y="13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0"/>
      <c:perspective val="30"/>
    </c:view3D>
    <c:floor>
      <c:thickness val="0"/>
    </c:floor>
    <c:sideWall>
      <c:thickness val="0"/>
      <c:spPr>
        <a:solidFill>
          <a:srgbClr val="FFFF00"/>
        </a:solidFill>
        <a:ln>
          <a:solidFill>
            <a:srgbClr val="7030A0"/>
          </a:solidFill>
        </a:ln>
      </c:spPr>
    </c:sideWall>
    <c:backWall>
      <c:thickness val="0"/>
      <c:spPr>
        <a:solidFill>
          <a:srgbClr val="FFFF00"/>
        </a:solidFill>
        <a:ln>
          <a:solidFill>
            <a:srgbClr val="7030A0"/>
          </a:solidFill>
        </a:ln>
      </c:spPr>
    </c:backWall>
    <c:plotArea>
      <c:layout>
        <c:manualLayout>
          <c:layoutTarget val="inner"/>
          <c:xMode val="edge"/>
          <c:yMode val="edge"/>
          <c:x val="0.11832041063537743"/>
          <c:y val="3.3097873685030671E-2"/>
          <c:w val="0.85830909020861479"/>
          <c:h val="0.53533157210526394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invertIfNegative val="0"/>
          <c:dLbls>
            <c:spPr>
              <a:solidFill>
                <a:schemeClr val="accent6">
                  <a:lumMod val="75000"/>
                </a:schemeClr>
              </a:solidFill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Лист1!$A$2:$A$8</c:f>
              <c:strCache>
                <c:ptCount val="7"/>
                <c:pt idx="0">
                  <c:v>Налог на доходы физических лиц</c:v>
                </c:pt>
                <c:pt idx="1">
                  <c:v>Акцизы на нефтепродукты</c:v>
                </c:pt>
                <c:pt idx="2">
                  <c:v>Налог, взимаемый с налогоплательщиков, применяющих упрощенную систему налогообложения</c:v>
                </c:pt>
                <c:pt idx="3">
                  <c:v>Налог на имущество физических лиц</c:v>
                </c:pt>
                <c:pt idx="4">
                  <c:v>Земельный налог</c:v>
                </c:pt>
                <c:pt idx="5">
                  <c:v>Доходы от использования имущества, находящегося в государственной и муниципальной собственности</c:v>
                </c:pt>
                <c:pt idx="6">
                  <c:v>Доходы от оказания платных услуг (работ) и компенсации затрат государства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364</c:v>
                </c:pt>
                <c:pt idx="1">
                  <c:v>8286</c:v>
                </c:pt>
                <c:pt idx="2">
                  <c:v>782</c:v>
                </c:pt>
                <c:pt idx="3">
                  <c:v>760</c:v>
                </c:pt>
                <c:pt idx="4">
                  <c:v>1568</c:v>
                </c:pt>
                <c:pt idx="5">
                  <c:v>144</c:v>
                </c:pt>
                <c:pt idx="6">
                  <c:v>46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2021</c:v>
                </c:pt>
              </c:strCache>
            </c:strRef>
          </c:tx>
          <c:invertIfNegative val="0"/>
          <c:dLbls>
            <c:spPr>
              <a:solidFill>
                <a:schemeClr val="accent2"/>
              </a:solidFill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Лист1!$A$2:$A$8</c:f>
              <c:strCache>
                <c:ptCount val="7"/>
                <c:pt idx="0">
                  <c:v>Налог на доходы физических лиц</c:v>
                </c:pt>
                <c:pt idx="1">
                  <c:v>Акцизы на нефтепродукты</c:v>
                </c:pt>
                <c:pt idx="2">
                  <c:v>Налог, взимаемый с налогоплательщиков, применяющих упрощенную систему налогообложения</c:v>
                </c:pt>
                <c:pt idx="3">
                  <c:v>Налог на имущество физических лиц</c:v>
                </c:pt>
                <c:pt idx="4">
                  <c:v>Земельный налог</c:v>
                </c:pt>
                <c:pt idx="5">
                  <c:v>Доходы от использования имущества, находящегося в государственной и муниципальной собственности</c:v>
                </c:pt>
                <c:pt idx="6">
                  <c:v>Доходы от оказания платных услуг (работ) и компенсации затрат государства</c:v>
                </c:pt>
              </c:strCache>
            </c:strRef>
          </c:cat>
          <c:val>
            <c:numRef>
              <c:f>Лист1!$C$2:$C$8</c:f>
              <c:numCache>
                <c:formatCode>General</c:formatCode>
                <c:ptCount val="7"/>
                <c:pt idx="0">
                  <c:v>384</c:v>
                </c:pt>
                <c:pt idx="1">
                  <c:v>8949</c:v>
                </c:pt>
                <c:pt idx="2">
                  <c:v>935</c:v>
                </c:pt>
                <c:pt idx="3">
                  <c:v>760</c:v>
                </c:pt>
                <c:pt idx="4">
                  <c:v>1568</c:v>
                </c:pt>
                <c:pt idx="5">
                  <c:v>150</c:v>
                </c:pt>
                <c:pt idx="6">
                  <c:v>46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2022</c:v>
                </c:pt>
              </c:strCache>
            </c:strRef>
          </c:tx>
          <c:invertIfNegative val="0"/>
          <c:dLbls>
            <c:spPr>
              <a:solidFill>
                <a:schemeClr val="accent3">
                  <a:lumMod val="60000"/>
                  <a:lumOff val="40000"/>
                </a:schemeClr>
              </a:solidFill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Лист1!$A$2:$A$8</c:f>
              <c:strCache>
                <c:ptCount val="7"/>
                <c:pt idx="0">
                  <c:v>Налог на доходы физических лиц</c:v>
                </c:pt>
                <c:pt idx="1">
                  <c:v>Акцизы на нефтепродукты</c:v>
                </c:pt>
                <c:pt idx="2">
                  <c:v>Налог, взимаемый с налогоплательщиков, применяющих упрощенную систему налогообложения</c:v>
                </c:pt>
                <c:pt idx="3">
                  <c:v>Налог на имущество физических лиц</c:v>
                </c:pt>
                <c:pt idx="4">
                  <c:v>Земельный налог</c:v>
                </c:pt>
                <c:pt idx="5">
                  <c:v>Доходы от использования имущества, находящегося в государственной и муниципальной собственности</c:v>
                </c:pt>
                <c:pt idx="6">
                  <c:v>Доходы от оказания платных услуг (работ) и компенсации затрат государства</c:v>
                </c:pt>
              </c:strCache>
            </c:strRef>
          </c:cat>
          <c:val>
            <c:numRef>
              <c:f>Лист1!$D$2:$D$8</c:f>
              <c:numCache>
                <c:formatCode>General</c:formatCode>
                <c:ptCount val="7"/>
                <c:pt idx="0">
                  <c:v>412</c:v>
                </c:pt>
                <c:pt idx="1">
                  <c:v>9665</c:v>
                </c:pt>
                <c:pt idx="2">
                  <c:v>972</c:v>
                </c:pt>
                <c:pt idx="3">
                  <c:v>760</c:v>
                </c:pt>
                <c:pt idx="4">
                  <c:v>1568</c:v>
                </c:pt>
                <c:pt idx="5">
                  <c:v>156</c:v>
                </c:pt>
                <c:pt idx="6">
                  <c:v>46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shape val="cylinder"/>
        <c:axId val="77393920"/>
        <c:axId val="77395456"/>
        <c:axId val="21189504"/>
      </c:bar3DChart>
      <c:catAx>
        <c:axId val="77393920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ln>
            <a:solidFill>
              <a:schemeClr val="accent6">
                <a:lumMod val="75000"/>
              </a:schemeClr>
            </a:solidFill>
          </a:ln>
        </c:spPr>
        <c:txPr>
          <a:bodyPr/>
          <a:lstStyle/>
          <a:p>
            <a:pPr>
              <a:defRPr sz="1150" baseline="0"/>
            </a:pPr>
            <a:endParaRPr lang="ru-RU"/>
          </a:p>
        </c:txPr>
        <c:crossAx val="77395456"/>
        <c:crosses val="autoZero"/>
        <c:auto val="1"/>
        <c:lblAlgn val="ctr"/>
        <c:lblOffset val="100"/>
        <c:noMultiLvlLbl val="0"/>
      </c:catAx>
      <c:valAx>
        <c:axId val="7739545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crossAx val="77393920"/>
        <c:crosses val="autoZero"/>
        <c:crossBetween val="between"/>
      </c:valAx>
      <c:serAx>
        <c:axId val="21189504"/>
        <c:scaling>
          <c:orientation val="minMax"/>
        </c:scaling>
        <c:delete val="1"/>
        <c:axPos val="b"/>
        <c:majorTickMark val="none"/>
        <c:minorTickMark val="none"/>
        <c:tickLblPos val="nextTo"/>
        <c:crossAx val="77395456"/>
        <c:crosses val="autoZero"/>
      </c:serAx>
      <c:spPr>
        <a:ln>
          <a:solidFill>
            <a:schemeClr val="accent6">
              <a:lumMod val="75000"/>
            </a:schemeClr>
          </a:solidFill>
        </a:ln>
      </c:spPr>
    </c:plotArea>
    <c:legend>
      <c:legendPos val="b"/>
      <c:layout>
        <c:manualLayout>
          <c:xMode val="edge"/>
          <c:yMode val="edge"/>
          <c:x val="0.2100915758464113"/>
          <c:y val="0.92512105437058223"/>
          <c:w val="0.33659790489228791"/>
          <c:h val="6.1135883891688801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49990238798253184"/>
          <c:y val="0.12813636406721213"/>
          <c:w val="0.48144316763949307"/>
          <c:h val="0.84106899080635444"/>
        </c:manualLayout>
      </c:layout>
      <c:bar3DChart>
        <c:barDir val="bar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>
                    <a:solidFill>
                      <a:srgbClr val="FFFF0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Усть-Ницинское сельское поселение</c:v>
                </c:pt>
                <c:pt idx="1">
                  <c:v>Сладковское сельское поселение</c:v>
                </c:pt>
                <c:pt idx="2">
                  <c:v>Ницинское сельское поселение</c:v>
                </c:pt>
                <c:pt idx="3">
                  <c:v>Таборинское сельское поселение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 formatCode="0.0">
                  <c:v>54421.8</c:v>
                </c:pt>
                <c:pt idx="1">
                  <c:v>44400</c:v>
                </c:pt>
                <c:pt idx="2">
                  <c:v>29624.799999999999</c:v>
                </c:pt>
                <c:pt idx="3">
                  <c:v>47173.3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Усть-Ницинское сельское поселение</c:v>
                </c:pt>
                <c:pt idx="1">
                  <c:v>Сладковское сельское поселение</c:v>
                </c:pt>
                <c:pt idx="2">
                  <c:v>Ницинское сельское поселение</c:v>
                </c:pt>
                <c:pt idx="3">
                  <c:v>Таборинское сельское поселение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Усть-Ницинское сельское поселение</c:v>
                </c:pt>
                <c:pt idx="1">
                  <c:v>Сладковское сельское поселение</c:v>
                </c:pt>
                <c:pt idx="2">
                  <c:v>Ницинское сельское поселение</c:v>
                </c:pt>
                <c:pt idx="3">
                  <c:v>Таборинское сельское поселение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5"/>
        <c:gapDepth val="95"/>
        <c:shape val="cylinder"/>
        <c:axId val="115279744"/>
        <c:axId val="115281280"/>
        <c:axId val="0"/>
      </c:bar3DChart>
      <c:catAx>
        <c:axId val="115279744"/>
        <c:scaling>
          <c:orientation val="minMax"/>
        </c:scaling>
        <c:delete val="0"/>
        <c:axPos val="l"/>
        <c:majorTickMark val="none"/>
        <c:minorTickMark val="none"/>
        <c:tickLblPos val="nextTo"/>
        <c:crossAx val="115281280"/>
        <c:crosses val="autoZero"/>
        <c:auto val="1"/>
        <c:lblAlgn val="ctr"/>
        <c:lblOffset val="100"/>
        <c:noMultiLvlLbl val="0"/>
      </c:catAx>
      <c:valAx>
        <c:axId val="115281280"/>
        <c:scaling>
          <c:orientation val="minMax"/>
        </c:scaling>
        <c:delete val="1"/>
        <c:axPos val="b"/>
        <c:numFmt formatCode="0.0" sourceLinked="1"/>
        <c:majorTickMark val="none"/>
        <c:minorTickMark val="none"/>
        <c:tickLblPos val="nextTo"/>
        <c:crossAx val="115279744"/>
        <c:crosses val="autoZero"/>
        <c:crossBetween val="between"/>
      </c:valAx>
      <c:spPr>
        <a:solidFill>
          <a:srgbClr val="FFFF00"/>
        </a:solidFill>
      </c:spPr>
    </c:plotArea>
    <c:legend>
      <c:legendPos val="t"/>
      <c:legendEntry>
        <c:idx val="1"/>
        <c:delete val="1"/>
      </c:legendEntry>
      <c:legendEntry>
        <c:idx val="2"/>
        <c:delete val="1"/>
      </c:legendEntry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50054007250810517"/>
          <c:y val="0.10555809628458329"/>
          <c:w val="0.47690106088035777"/>
          <c:h val="0.86786570898515081"/>
        </c:manualLayout>
      </c:layout>
      <c:bar3D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2020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3"/>
                <c:pt idx="0">
                  <c:v>Дотации бюджетам поселений на выравнивание бюджетной обеспеченности</c:v>
                </c:pt>
                <c:pt idx="1">
                  <c:v>Субвенции бюджетам поселений</c:v>
                </c:pt>
                <c:pt idx="2">
                  <c:v>Прочие межбюджетные трансферты, передаваемые бюджета поселений</c:v>
                </c:pt>
              </c:strCache>
            </c:strRef>
          </c:cat>
          <c:val>
            <c:numRef>
              <c:f>Лист1!$B$2:$B$5</c:f>
              <c:numCache>
                <c:formatCode>0.0</c:formatCode>
                <c:ptCount val="4"/>
                <c:pt idx="0">
                  <c:v>15792</c:v>
                </c:pt>
                <c:pt idx="1">
                  <c:v>237.8</c:v>
                </c:pt>
                <c:pt idx="2">
                  <c:v>26422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2021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3"/>
                <c:pt idx="0">
                  <c:v>Дотации бюджетам поселений на выравнивание бюджетной обеспеченности</c:v>
                </c:pt>
                <c:pt idx="1">
                  <c:v>Субвенции бюджетам поселений</c:v>
                </c:pt>
                <c:pt idx="2">
                  <c:v>Прочие межбюджетные трансферты, передаваемые бюджета поселений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 formatCode="0.0">
                  <c:v>16058</c:v>
                </c:pt>
                <c:pt idx="1">
                  <c:v>242.7</c:v>
                </c:pt>
                <c:pt idx="2" formatCode="0.0">
                  <c:v>18108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2022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3"/>
                <c:pt idx="0">
                  <c:v>Дотации бюджетам поселений на выравнивание бюджетной обеспеченности</c:v>
                </c:pt>
                <c:pt idx="1">
                  <c:v>Субвенции бюджетам поселений</c:v>
                </c:pt>
                <c:pt idx="2">
                  <c:v>Прочие межбюджетные трансферты, передаваемые бюджета поселений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 formatCode="0.0">
                  <c:v>16183</c:v>
                </c:pt>
                <c:pt idx="1">
                  <c:v>263.60000000000002</c:v>
                </c:pt>
                <c:pt idx="2" formatCode="0.0">
                  <c:v>18015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32196096"/>
        <c:axId val="32197632"/>
        <c:axId val="0"/>
      </c:bar3DChart>
      <c:catAx>
        <c:axId val="32196096"/>
        <c:scaling>
          <c:orientation val="minMax"/>
        </c:scaling>
        <c:delete val="0"/>
        <c:axPos val="l"/>
        <c:majorTickMark val="none"/>
        <c:minorTickMark val="none"/>
        <c:tickLblPos val="nextTo"/>
        <c:txPr>
          <a:bodyPr/>
          <a:lstStyle/>
          <a:p>
            <a:pPr>
              <a:defRPr sz="1500" baseline="0"/>
            </a:pPr>
            <a:endParaRPr lang="ru-RU"/>
          </a:p>
        </c:txPr>
        <c:crossAx val="32197632"/>
        <c:crosses val="autoZero"/>
        <c:auto val="1"/>
        <c:lblAlgn val="ctr"/>
        <c:lblOffset val="100"/>
        <c:noMultiLvlLbl val="0"/>
      </c:catAx>
      <c:valAx>
        <c:axId val="32197632"/>
        <c:scaling>
          <c:orientation val="minMax"/>
        </c:scaling>
        <c:delete val="1"/>
        <c:axPos val="b"/>
        <c:numFmt formatCode="0.0" sourceLinked="1"/>
        <c:majorTickMark val="none"/>
        <c:minorTickMark val="none"/>
        <c:tickLblPos val="nextTo"/>
        <c:crossAx val="32196096"/>
        <c:crosses val="autoZero"/>
        <c:crossBetween val="between"/>
      </c:valAx>
      <c:spPr>
        <a:ln>
          <a:solidFill>
            <a:srgbClr val="7030A0"/>
          </a:solidFill>
        </a:ln>
      </c:spPr>
    </c:plotArea>
    <c:legend>
      <c:legendPos val="t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75"/>
      <c:rotY val="0"/>
      <c:rAngAx val="0"/>
      <c:perspective val="30"/>
    </c:view3D>
    <c:floor>
      <c:thickness val="0"/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8.2739099116491605E-2"/>
          <c:y val="8.1065188663247939E-2"/>
          <c:w val="0.8431957013883703"/>
          <c:h val="0.82394573117606817"/>
        </c:manualLayout>
      </c:layout>
      <c:pie3DChart>
        <c:varyColors val="1"/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dLbls>
            <c:showLegendKey val="0"/>
            <c:showVal val="1"/>
            <c:showCatName val="1"/>
            <c:showSerName val="0"/>
            <c:showPercent val="0"/>
            <c:showBubbleSize val="0"/>
            <c:showLeaderLines val="1"/>
          </c:dLbls>
          <c:cat>
            <c:strRef>
              <c:f>Лист1!$A$2:$A$10</c:f>
              <c:strCache>
                <c:ptCount val="9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безопасность и правоохранительная деятельность</c:v>
                </c:pt>
                <c:pt idx="3">
                  <c:v>национальная экономика</c:v>
                </c:pt>
                <c:pt idx="4">
                  <c:v>жилищно-коммунальное хозяйство</c:v>
                </c:pt>
                <c:pt idx="5">
                  <c:v>образование</c:v>
                </c:pt>
                <c:pt idx="6">
                  <c:v>культура, кинематография</c:v>
                </c:pt>
                <c:pt idx="7">
                  <c:v>социальная политика</c:v>
                </c:pt>
                <c:pt idx="8">
                  <c:v>физическая культура и спорт</c:v>
                </c:pt>
              </c:strCache>
            </c:strRef>
          </c:cat>
          <c:val>
            <c:numRef>
              <c:f>Лист1!$C$2:$C$10</c:f>
              <c:numCache>
                <c:formatCode>General</c:formatCode>
                <c:ptCount val="9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Столбец2</c:v>
                </c:pt>
              </c:strCache>
            </c:strRef>
          </c:tx>
          <c:dLbls>
            <c:showLegendKey val="0"/>
            <c:showVal val="1"/>
            <c:showCatName val="1"/>
            <c:showSerName val="0"/>
            <c:showPercent val="0"/>
            <c:showBubbleSize val="0"/>
            <c:showLeaderLines val="1"/>
          </c:dLbls>
          <c:cat>
            <c:strRef>
              <c:f>Лист1!$A$2:$A$10</c:f>
              <c:strCache>
                <c:ptCount val="9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безопасность и правоохранительная деятельность</c:v>
                </c:pt>
                <c:pt idx="3">
                  <c:v>национальная экономика</c:v>
                </c:pt>
                <c:pt idx="4">
                  <c:v>жилищно-коммунальное хозяйство</c:v>
                </c:pt>
                <c:pt idx="5">
                  <c:v>образование</c:v>
                </c:pt>
                <c:pt idx="6">
                  <c:v>культура, кинематография</c:v>
                </c:pt>
                <c:pt idx="7">
                  <c:v>социальная политика</c:v>
                </c:pt>
                <c:pt idx="8">
                  <c:v>физическая культура и спорт</c:v>
                </c:pt>
              </c:strCache>
            </c:strRef>
          </c:cat>
          <c:val>
            <c:numRef>
              <c:f>Лист1!$D$2:$D$10</c:f>
              <c:numCache>
                <c:formatCode>General</c:formatCode>
                <c:ptCount val="9"/>
              </c:numCache>
            </c:numRef>
          </c:val>
        </c:ser>
        <c:ser>
          <c:idx val="0"/>
          <c:order val="0"/>
          <c:tx>
            <c:strRef>
              <c:f>Лист1!$B$1</c:f>
              <c:strCache>
                <c:ptCount val="1"/>
                <c:pt idx="0">
                  <c:v>2019</c:v>
                </c:pt>
              </c:strCache>
            </c:strRef>
          </c:tx>
          <c:dLbls>
            <c:showLegendKey val="0"/>
            <c:showVal val="1"/>
            <c:showCatName val="1"/>
            <c:showSerName val="0"/>
            <c:showPercent val="0"/>
            <c:showBubbleSize val="0"/>
            <c:showLeaderLines val="1"/>
          </c:dLbls>
          <c:cat>
            <c:strRef>
              <c:f>Лист1!$A$2:$A$10</c:f>
              <c:strCache>
                <c:ptCount val="9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безопасность и правоохранительная деятельность</c:v>
                </c:pt>
                <c:pt idx="3">
                  <c:v>национальная экономика</c:v>
                </c:pt>
                <c:pt idx="4">
                  <c:v>жилищно-коммунальное хозяйство</c:v>
                </c:pt>
                <c:pt idx="5">
                  <c:v>образование</c:v>
                </c:pt>
                <c:pt idx="6">
                  <c:v>культура, кинематография</c:v>
                </c:pt>
                <c:pt idx="7">
                  <c:v>социальная политика</c:v>
                </c:pt>
                <c:pt idx="8">
                  <c:v>физическая культура и спорт</c:v>
                </c:pt>
              </c:strCache>
            </c:str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9570.7000000000007</c:v>
                </c:pt>
                <c:pt idx="1">
                  <c:v>226.3</c:v>
                </c:pt>
                <c:pt idx="2">
                  <c:v>1010</c:v>
                </c:pt>
                <c:pt idx="3">
                  <c:v>8167</c:v>
                </c:pt>
                <c:pt idx="4">
                  <c:v>5218</c:v>
                </c:pt>
                <c:pt idx="5">
                  <c:v>11</c:v>
                </c:pt>
                <c:pt idx="6">
                  <c:v>25228</c:v>
                </c:pt>
                <c:pt idx="7">
                  <c:v>11</c:v>
                </c:pt>
                <c:pt idx="8">
                  <c:v>185</c:v>
                </c:pt>
              </c:numCache>
            </c:numRef>
          </c:val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spPr>
    <a:solidFill>
      <a:srgbClr val="00B0F0"/>
    </a:solidFill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1293449179599353E-2"/>
          <c:y val="8.4479281402489684E-2"/>
          <c:w val="0.8431957013883703"/>
          <c:h val="0.8212728676828030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Lbls>
            <c:dLbl>
              <c:idx val="1"/>
              <c:layout>
                <c:manualLayout>
                  <c:x val="3.3040310335888608E-5"/>
                  <c:y val="5.4486696285174545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-2.3046629078250563E-3"/>
                  <c:y val="-0.15723551021161644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numFmt formatCode="0.00%" sourceLinked="0"/>
            <c:spPr>
              <a:noFill/>
            </c:spPr>
            <c:txPr>
              <a:bodyPr/>
              <a:lstStyle/>
              <a:p>
                <a:pPr>
                  <a:defRPr sz="1450" baseline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defRPr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Лист1!$A$2:$A$10</c:f>
              <c:strCache>
                <c:ptCount val="9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безопасность и правоохранительная деятельность</c:v>
                </c:pt>
                <c:pt idx="3">
                  <c:v>национальная экономика</c:v>
                </c:pt>
                <c:pt idx="4">
                  <c:v>жилищно-коммунальное хозяйство</c:v>
                </c:pt>
                <c:pt idx="5">
                  <c:v>образование</c:v>
                </c:pt>
                <c:pt idx="6">
                  <c:v>культура, кинематография</c:v>
                </c:pt>
                <c:pt idx="7">
                  <c:v>социальная политика</c:v>
                </c:pt>
                <c:pt idx="8">
                  <c:v>физическая культура и спорт</c:v>
                </c:pt>
              </c:strCache>
            </c:str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11379.5</c:v>
                </c:pt>
                <c:pt idx="1">
                  <c:v>237.3</c:v>
                </c:pt>
                <c:pt idx="2">
                  <c:v>1043</c:v>
                </c:pt>
                <c:pt idx="3">
                  <c:v>9793</c:v>
                </c:pt>
                <c:pt idx="4">
                  <c:v>4811</c:v>
                </c:pt>
                <c:pt idx="5">
                  <c:v>11</c:v>
                </c:pt>
                <c:pt idx="6">
                  <c:v>26151</c:v>
                </c:pt>
                <c:pt idx="7">
                  <c:v>11</c:v>
                </c:pt>
                <c:pt idx="8">
                  <c:v>985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spPr>
    <a:solidFill>
      <a:srgbClr val="00B0F0"/>
    </a:solidFill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view3D>
      <c:rotX val="15"/>
      <c:rotY val="20"/>
      <c:rAngAx val="1"/>
    </c:view3D>
    <c:floor>
      <c:thickness val="0"/>
      <c:spPr>
        <a:ln>
          <a:solidFill>
            <a:schemeClr val="accent2">
              <a:lumMod val="75000"/>
            </a:schemeClr>
          </a:solidFill>
        </a:ln>
      </c:spPr>
    </c:floor>
    <c:sideWall>
      <c:thickness val="0"/>
      <c:spPr>
        <a:solidFill>
          <a:srgbClr val="FFFF00"/>
        </a:solidFill>
      </c:spPr>
    </c:sideWall>
    <c:backWall>
      <c:thickness val="0"/>
      <c:spPr>
        <a:solidFill>
          <a:srgbClr val="FFFF00"/>
        </a:solidFill>
      </c:spPr>
    </c:backWall>
    <c:plotArea>
      <c:layout>
        <c:manualLayout>
          <c:layoutTarget val="inner"/>
          <c:xMode val="edge"/>
          <c:yMode val="edge"/>
          <c:x val="0.11880427637669888"/>
          <c:y val="4.1400558668084494E-2"/>
          <c:w val="0.88119572362330112"/>
          <c:h val="0.68296002825082924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3.4465267748027995E-2"/>
                  <c:y val="-0.2340507800720554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0576417435099803E-2"/>
                  <c:y val="-0.1752912374815496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3.0202894122875235E-2"/>
                  <c:y val="-9.92758741092259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3.1746009702625637E-2"/>
                  <c:y val="-0.1505330756900027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rgbClr val="FFC000"/>
              </a:solidFill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уточненный 2019 год. тыс. руб.</c:v>
                </c:pt>
                <c:pt idx="1">
                  <c:v>2020 год, тыс. руб.</c:v>
                </c:pt>
                <c:pt idx="2">
                  <c:v>2021 год, тыс. руб.</c:v>
                </c:pt>
                <c:pt idx="3">
                  <c:v>2022 год, тыс. руб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 formatCode="0.0">
                  <c:v>10282.799999999999</c:v>
                </c:pt>
                <c:pt idx="1">
                  <c:v>11379.5</c:v>
                </c:pt>
                <c:pt idx="2">
                  <c:v>10134.6</c:v>
                </c:pt>
                <c:pt idx="3">
                  <c:v>10508.4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уточненный 2019 год. тыс. руб.</c:v>
                </c:pt>
                <c:pt idx="1">
                  <c:v>2020 год, тыс. руб.</c:v>
                </c:pt>
                <c:pt idx="2">
                  <c:v>2021 год, тыс. руб.</c:v>
                </c:pt>
                <c:pt idx="3">
                  <c:v>2022 год, тыс. руб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уточненный 2019 год. тыс. руб.</c:v>
                </c:pt>
                <c:pt idx="1">
                  <c:v>2020 год, тыс. руб.</c:v>
                </c:pt>
                <c:pt idx="2">
                  <c:v>2021 год, тыс. руб.</c:v>
                </c:pt>
                <c:pt idx="3">
                  <c:v>2022 год, тыс. руб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shape val="pyramid"/>
        <c:axId val="33875840"/>
        <c:axId val="33877376"/>
        <c:axId val="0"/>
      </c:bar3DChart>
      <c:catAx>
        <c:axId val="33875840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solidFill>
            <a:srgbClr val="FFC000"/>
          </a:solidFill>
        </c:spPr>
        <c:crossAx val="33877376"/>
        <c:crosses val="autoZero"/>
        <c:auto val="1"/>
        <c:lblAlgn val="ctr"/>
        <c:lblOffset val="100"/>
        <c:noMultiLvlLbl val="0"/>
      </c:catAx>
      <c:valAx>
        <c:axId val="33877376"/>
        <c:scaling>
          <c:orientation val="minMax"/>
        </c:scaling>
        <c:delete val="0"/>
        <c:axPos val="l"/>
        <c:numFmt formatCode="0.0" sourceLinked="1"/>
        <c:majorTickMark val="none"/>
        <c:minorTickMark val="none"/>
        <c:tickLblPos val="nextTo"/>
        <c:crossAx val="33875840"/>
        <c:crosses val="autoZero"/>
        <c:crossBetween val="between"/>
      </c:valAx>
    </c:plotArea>
    <c:plotVisOnly val="1"/>
    <c:dispBlanksAs val="gap"/>
    <c:showDLblsOverMax val="0"/>
  </c:chart>
  <c:spPr>
    <a:ln>
      <a:solidFill>
        <a:schemeClr val="accent2">
          <a:lumMod val="75000"/>
        </a:schemeClr>
      </a:solidFill>
    </a:ln>
  </c:spPr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  <c:spPr>
        <a:ln>
          <a:solidFill>
            <a:srgbClr val="7030A0"/>
          </a:solidFill>
        </a:ln>
      </c:spPr>
    </c:floor>
    <c:sideWall>
      <c:thickness val="0"/>
      <c:spPr>
        <a:solidFill>
          <a:srgbClr val="FFFF00"/>
        </a:solidFill>
      </c:spPr>
    </c:sideWall>
    <c:backWall>
      <c:thickness val="0"/>
      <c:spPr>
        <a:solidFill>
          <a:srgbClr val="FFFF00"/>
        </a:solidFill>
      </c:spPr>
    </c:backWall>
    <c:plotArea>
      <c:layout>
        <c:manualLayout>
          <c:layoutTarget val="inner"/>
          <c:xMode val="edge"/>
          <c:yMode val="edge"/>
          <c:x val="0.1067830469511695"/>
          <c:y val="2.9342023663314565E-2"/>
          <c:w val="0.88393151020603111"/>
          <c:h val="0.8164460367872457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Столбец3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</c:spPr>
          <c:invertIfNegative val="0"/>
          <c:dLbls>
            <c:spPr>
              <a:solidFill>
                <a:srgbClr val="FFC000"/>
              </a:solidFill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уточненный 2019 год, тыс. руб.</c:v>
                </c:pt>
                <c:pt idx="1">
                  <c:v>2020 год, тыс. руб.</c:v>
                </c:pt>
                <c:pt idx="2">
                  <c:v>2021 год, тыс. руб.</c:v>
                </c:pt>
                <c:pt idx="3">
                  <c:v>2022 год, тыс. руб.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25724.3</c:v>
                </c:pt>
                <c:pt idx="1">
                  <c:v>26151</c:v>
                </c:pt>
                <c:pt idx="2">
                  <c:v>23891</c:v>
                </c:pt>
                <c:pt idx="3">
                  <c:v>24173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уточненный 2019 год, тыс. руб.</c:v>
                </c:pt>
                <c:pt idx="1">
                  <c:v>2020 год, тыс. руб.</c:v>
                </c:pt>
                <c:pt idx="2">
                  <c:v>2021 год, тыс. руб.</c:v>
                </c:pt>
                <c:pt idx="3">
                  <c:v>2022 год, тыс. руб.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Столбец2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уточненный 2019 год, тыс. руб.</c:v>
                </c:pt>
                <c:pt idx="1">
                  <c:v>2020 год, тыс. руб.</c:v>
                </c:pt>
                <c:pt idx="2">
                  <c:v>2021 год, тыс. руб.</c:v>
                </c:pt>
                <c:pt idx="3">
                  <c:v>2022 год, тыс. руб.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shape val="pyramid"/>
        <c:axId val="79085568"/>
        <c:axId val="79087104"/>
        <c:axId val="46832704"/>
      </c:bar3DChart>
      <c:catAx>
        <c:axId val="79085568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solidFill>
            <a:srgbClr val="FFC000"/>
          </a:solidFill>
        </c:spPr>
        <c:txPr>
          <a:bodyPr/>
          <a:lstStyle/>
          <a:p>
            <a:pPr>
              <a:defRPr sz="1800" baseline="0"/>
            </a:pPr>
            <a:endParaRPr lang="ru-RU"/>
          </a:p>
        </c:txPr>
        <c:crossAx val="79087104"/>
        <c:crosses val="autoZero"/>
        <c:auto val="1"/>
        <c:lblAlgn val="ctr"/>
        <c:lblOffset val="100"/>
        <c:noMultiLvlLbl val="0"/>
      </c:catAx>
      <c:valAx>
        <c:axId val="7908710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crossAx val="79085568"/>
        <c:crosses val="autoZero"/>
        <c:crossBetween val="between"/>
      </c:valAx>
      <c:serAx>
        <c:axId val="46832704"/>
        <c:scaling>
          <c:orientation val="minMax"/>
        </c:scaling>
        <c:delete val="1"/>
        <c:axPos val="b"/>
        <c:majorTickMark val="out"/>
        <c:minorTickMark val="none"/>
        <c:tickLblPos val="nextTo"/>
        <c:crossAx val="79087104"/>
        <c:crosses val="autoZero"/>
      </c:serAx>
      <c:spPr>
        <a:noFill/>
        <a:ln w="25400">
          <a:solidFill>
            <a:srgbClr val="0070C0"/>
          </a:solidFill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  <c:spPr>
        <a:ln>
          <a:solidFill>
            <a:srgbClr val="7030A0"/>
          </a:solidFill>
        </a:ln>
      </c:spPr>
    </c:floor>
    <c:sideWall>
      <c:thickness val="0"/>
      <c:spPr>
        <a:solidFill>
          <a:srgbClr val="FFFF00"/>
        </a:solidFill>
      </c:spPr>
    </c:sideWall>
    <c:backWall>
      <c:thickness val="0"/>
      <c:spPr>
        <a:solidFill>
          <a:srgbClr val="FFFF00"/>
        </a:solidFill>
      </c:spPr>
    </c:backWall>
    <c:plotArea>
      <c:layout>
        <c:manualLayout>
          <c:layoutTarget val="inner"/>
          <c:xMode val="edge"/>
          <c:yMode val="edge"/>
          <c:x val="0.10519345253108778"/>
          <c:y val="4.0516289214632573E-2"/>
          <c:w val="0.88631473121157611"/>
          <c:h val="0.74846697214687086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ln>
              <a:solidFill>
                <a:srgbClr val="7030A0"/>
              </a:solidFill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7030A0"/>
              </a:solidFill>
              <a:ln>
                <a:solidFill>
                  <a:srgbClr val="7030A0"/>
                </a:solidFill>
              </a:ln>
            </c:spPr>
          </c:dPt>
          <c:dPt>
            <c:idx val="1"/>
            <c:invertIfNegative val="0"/>
            <c:bubble3D val="0"/>
            <c:spPr>
              <a:solidFill>
                <a:srgbClr val="7030A0"/>
              </a:solidFill>
              <a:ln>
                <a:solidFill>
                  <a:srgbClr val="7030A0"/>
                </a:solidFill>
              </a:ln>
            </c:spPr>
          </c:dPt>
          <c:dPt>
            <c:idx val="2"/>
            <c:invertIfNegative val="0"/>
            <c:bubble3D val="0"/>
            <c:spPr>
              <a:solidFill>
                <a:srgbClr val="7030A0"/>
              </a:solidFill>
              <a:ln>
                <a:solidFill>
                  <a:srgbClr val="7030A0"/>
                </a:solidFill>
              </a:ln>
            </c:spPr>
          </c:dPt>
          <c:dPt>
            <c:idx val="3"/>
            <c:invertIfNegative val="0"/>
            <c:bubble3D val="0"/>
            <c:spPr>
              <a:solidFill>
                <a:srgbClr val="7030A0"/>
              </a:solidFill>
              <a:ln>
                <a:solidFill>
                  <a:srgbClr val="7030A0"/>
                </a:solidFill>
              </a:ln>
            </c:spPr>
          </c:dPt>
          <c:dLbls>
            <c:spPr>
              <a:solidFill>
                <a:srgbClr val="FFC000"/>
              </a:solidFill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уточненный 2019 год, тыс. руб.</c:v>
                </c:pt>
                <c:pt idx="1">
                  <c:v>2020 год, тыс. руб.</c:v>
                </c:pt>
                <c:pt idx="2">
                  <c:v>2021 год, тыс. руб.</c:v>
                </c:pt>
                <c:pt idx="3">
                  <c:v>2022 год, тыс. руб.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10125.9</c:v>
                </c:pt>
                <c:pt idx="1">
                  <c:v>9793</c:v>
                </c:pt>
                <c:pt idx="2">
                  <c:v>9374</c:v>
                </c:pt>
                <c:pt idx="3">
                  <c:v>10003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Столбец2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уточненный 2019 год, тыс. руб.</c:v>
                </c:pt>
                <c:pt idx="1">
                  <c:v>2020 год, тыс. руб.</c:v>
                </c:pt>
                <c:pt idx="2">
                  <c:v>2021 год, тыс. руб.</c:v>
                </c:pt>
                <c:pt idx="3">
                  <c:v>2022 год, тыс. руб.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Столбец3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уточненный 2019 год, тыс. руб.</c:v>
                </c:pt>
                <c:pt idx="1">
                  <c:v>2020 год, тыс. руб.</c:v>
                </c:pt>
                <c:pt idx="2">
                  <c:v>2021 год, тыс. руб.</c:v>
                </c:pt>
                <c:pt idx="3">
                  <c:v>2022 год, тыс. руб.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shape val="pyramid"/>
        <c:axId val="79176064"/>
        <c:axId val="79177600"/>
        <c:axId val="79103744"/>
      </c:bar3DChart>
      <c:catAx>
        <c:axId val="79176064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solidFill>
            <a:srgbClr val="FFC000"/>
          </a:solidFill>
        </c:spPr>
        <c:crossAx val="79177600"/>
        <c:crosses val="autoZero"/>
        <c:auto val="1"/>
        <c:lblAlgn val="ctr"/>
        <c:lblOffset val="100"/>
        <c:noMultiLvlLbl val="0"/>
      </c:catAx>
      <c:valAx>
        <c:axId val="7917760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crossAx val="79176064"/>
        <c:crosses val="autoZero"/>
        <c:crossBetween val="between"/>
      </c:valAx>
      <c:serAx>
        <c:axId val="79103744"/>
        <c:scaling>
          <c:orientation val="minMax"/>
        </c:scaling>
        <c:delete val="1"/>
        <c:axPos val="b"/>
        <c:majorTickMark val="out"/>
        <c:minorTickMark val="none"/>
        <c:tickLblPos val="nextTo"/>
        <c:crossAx val="79177600"/>
        <c:crosses val="autoZero"/>
      </c:serAx>
      <c:spPr>
        <a:ln>
          <a:solidFill>
            <a:srgbClr val="7030A0"/>
          </a:solidFill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6160789826771384E-2"/>
          <c:y val="0.11158749455188739"/>
          <c:w val="0.87670547289617395"/>
          <c:h val="0.29479950945621425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 01.01.2018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1"/>
                <c:pt idx="0">
                  <c:v>обязательства по муниципальной гарантии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32868.04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на 01.01.2019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1"/>
                <c:pt idx="0">
                  <c:v>обязательства по муниципальной гарантии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1"/>
                <c:pt idx="0">
                  <c:v>обязательства по муниципальной гарантии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overlap val="100"/>
        <c:axId val="115272704"/>
        <c:axId val="115274496"/>
      </c:barChart>
      <c:catAx>
        <c:axId val="115272704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115274496"/>
        <c:crosses val="autoZero"/>
        <c:auto val="1"/>
        <c:lblAlgn val="ctr"/>
        <c:lblOffset val="100"/>
        <c:noMultiLvlLbl val="0"/>
      </c:catAx>
      <c:valAx>
        <c:axId val="115274496"/>
        <c:scaling>
          <c:orientation val="minMax"/>
        </c:scaling>
        <c:delete val="0"/>
        <c:axPos val="l"/>
        <c:numFmt formatCode="0%" sourceLinked="1"/>
        <c:majorTickMark val="none"/>
        <c:minorTickMark val="none"/>
        <c:tickLblPos val="nextTo"/>
        <c:crossAx val="115272704"/>
        <c:crosses val="autoZero"/>
        <c:crossBetween val="between"/>
      </c:valAx>
    </c:plotArea>
    <c:legend>
      <c:legendPos val="b"/>
      <c:legendEntry>
        <c:idx val="2"/>
        <c:delete val="1"/>
      </c:legendEntry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>
                    <a:solidFill>
                      <a:srgbClr val="FFFF0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Усть-Ницинское сельское поселение</c:v>
                </c:pt>
                <c:pt idx="1">
                  <c:v>Сладковское сельское поселение</c:v>
                </c:pt>
                <c:pt idx="2">
                  <c:v>Ницинское сельское поселение</c:v>
                </c:pt>
                <c:pt idx="3">
                  <c:v>Таборинское сельское поселение</c:v>
                </c:pt>
              </c:strCache>
            </c:strRef>
          </c:cat>
          <c:val>
            <c:numRef>
              <c:f>Лист1!$B$2:$B$5</c:f>
              <c:numCache>
                <c:formatCode>0.0</c:formatCode>
                <c:ptCount val="4"/>
                <c:pt idx="0">
                  <c:v>54421.8</c:v>
                </c:pt>
                <c:pt idx="1">
                  <c:v>44400</c:v>
                </c:pt>
                <c:pt idx="2" formatCode="General">
                  <c:v>29624.799999999999</c:v>
                </c:pt>
                <c:pt idx="3" formatCode="General">
                  <c:v>47173.3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Усть-Ницинское сельское поселение</c:v>
                </c:pt>
                <c:pt idx="1">
                  <c:v>Сладковское сельское поселение</c:v>
                </c:pt>
                <c:pt idx="2">
                  <c:v>Ницинское сельское поселение</c:v>
                </c:pt>
                <c:pt idx="3">
                  <c:v>Таборинское сельское поселение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Столбец2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Усть-Ницинское сельское поселение</c:v>
                </c:pt>
                <c:pt idx="1">
                  <c:v>Сладковское сельское поселение</c:v>
                </c:pt>
                <c:pt idx="2">
                  <c:v>Ницинское сельское поселение</c:v>
                </c:pt>
                <c:pt idx="3">
                  <c:v>Таборинское сельское поселение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115628672"/>
        <c:axId val="115642752"/>
        <c:axId val="0"/>
      </c:bar3DChart>
      <c:catAx>
        <c:axId val="115628672"/>
        <c:scaling>
          <c:orientation val="minMax"/>
        </c:scaling>
        <c:delete val="0"/>
        <c:axPos val="l"/>
        <c:majorTickMark val="none"/>
        <c:minorTickMark val="none"/>
        <c:tickLblPos val="nextTo"/>
        <c:crossAx val="115642752"/>
        <c:crosses val="autoZero"/>
        <c:auto val="1"/>
        <c:lblAlgn val="ctr"/>
        <c:lblOffset val="100"/>
        <c:noMultiLvlLbl val="0"/>
      </c:catAx>
      <c:valAx>
        <c:axId val="115642752"/>
        <c:scaling>
          <c:orientation val="minMax"/>
        </c:scaling>
        <c:delete val="1"/>
        <c:axPos val="b"/>
        <c:numFmt formatCode="0.0" sourceLinked="1"/>
        <c:majorTickMark val="none"/>
        <c:minorTickMark val="none"/>
        <c:tickLblPos val="nextTo"/>
        <c:crossAx val="115628672"/>
        <c:crosses val="autoZero"/>
        <c:crossBetween val="between"/>
      </c:valAx>
    </c:plotArea>
    <c:legend>
      <c:legendPos val="t"/>
      <c:legendEntry>
        <c:idx val="1"/>
        <c:delete val="1"/>
      </c:legendEntry>
      <c:legendEntry>
        <c:idx val="2"/>
        <c:delete val="1"/>
      </c:legendEntry>
      <c:layout/>
      <c:overlay val="0"/>
    </c:legend>
    <c:plotVisOnly val="1"/>
    <c:dispBlanksAs val="gap"/>
    <c:showDLblsOverMax val="0"/>
  </c:chart>
  <c:spPr>
    <a:solidFill>
      <a:srgbClr val="FFFF00"/>
    </a:solidFill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0.1371</cdr:x>
      <cdr:y>0.83508</cdr:y>
    </cdr:from>
    <cdr:to>
      <cdr:x>0.22581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224136" y="4630216"/>
          <a:ext cx="792088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0.0614</cdr:x>
      <cdr:y>0.81859</cdr:y>
    </cdr:from>
    <cdr:to>
      <cdr:x>0.80702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04056" y="4126160"/>
          <a:ext cx="612068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A2B2A3-72AE-453E-9692-B029D7955CC4}" type="datetimeFigureOut">
              <a:rPr lang="ru-RU" smtClean="0"/>
              <a:t>10.12.2019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4EF91C-20F7-4970-9039-50E9C7A4D1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52511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4EF91C-20F7-4970-9039-50E9C7A4D1CA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32465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4EF91C-20F7-4970-9039-50E9C7A4D1CA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65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4EF91C-20F7-4970-9039-50E9C7A4D1CA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81077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4EF91C-20F7-4970-9039-50E9C7A4D1CA}" type="slidenum">
              <a:rPr lang="ru-RU" smtClean="0"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97367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4EF91C-20F7-4970-9039-50E9C7A4D1CA}" type="slidenum">
              <a:rPr lang="ru-RU" smtClean="0"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15414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4EF91C-20F7-4970-9039-50E9C7A4D1CA}" type="slidenum">
              <a:rPr lang="ru-RU" smtClean="0"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9515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10.12.2019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10.12.2019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10.12.2019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10.12.2019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209" y="-317326"/>
            <a:ext cx="9311701" cy="7173416"/>
          </a:xfrm>
        </p:spPr>
      </p:pic>
      <p:sp>
        <p:nvSpPr>
          <p:cNvPr id="5" name="TextBox 4"/>
          <p:cNvSpPr txBox="1"/>
          <p:nvPr/>
        </p:nvSpPr>
        <p:spPr>
          <a:xfrm>
            <a:off x="3016533" y="620688"/>
            <a:ext cx="58326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92D050"/>
                </a:solidFill>
                <a:latin typeface="Arial Black" panose="020B0A04020102020204" pitchFamily="34" charset="0"/>
              </a:rPr>
              <a:t>БЮДЖЕТ ДЛЯ ГРАЖДАН </a:t>
            </a:r>
            <a:endParaRPr lang="ru-RU" sz="3600" b="1" dirty="0">
              <a:solidFill>
                <a:srgbClr val="92D050"/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33698" y="1916832"/>
            <a:ext cx="547260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К РЕШЕНИЮ ДУМЫ                                             УСТЬ-НИЦИНСКОГО СЕЛЬСКОГО ПОСЕЛЕНИЯ</a:t>
            </a:r>
          </a:p>
          <a:p>
            <a:pPr algn="ctr"/>
            <a:r>
              <a:rPr lang="ru-RU" b="1" i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  <a:r>
              <a:rPr lang="ru-RU" sz="2800" b="1" i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ОТ 29 ДЕКАБРЯ 2018 № 91-НПА</a:t>
            </a:r>
            <a:endParaRPr lang="ru-RU" sz="2800" b="1" i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95735" y="3861048"/>
            <a:ext cx="61895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latin typeface="Arial Black" panose="020B0A04020102020204" pitchFamily="34" charset="0"/>
              </a:rPr>
              <a:t>«</a:t>
            </a:r>
            <a:r>
              <a:rPr lang="ru-RU" sz="2400" b="1" i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О БЮДЖЕТЕ УСТЬ-НИЦИНСКОГО</a:t>
            </a:r>
            <a:endParaRPr lang="ru-RU" sz="2400" b="1" i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42138" y="4334004"/>
            <a:ext cx="69573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СЕЛЬСКОГ</a:t>
            </a:r>
            <a:r>
              <a:rPr lang="ru-RU" sz="24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О </a:t>
            </a:r>
            <a:r>
              <a:rPr lang="ru-RU" sz="2400" b="1" i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ПОСЕЛЕНИЯ НА 2019 ГОД</a:t>
            </a:r>
            <a:endParaRPr lang="ru-RU" sz="2400" b="1" i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347864" y="4795669"/>
            <a:ext cx="43059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И ПЛАНОВЫЙ ПЕРИОД </a:t>
            </a:r>
            <a:endParaRPr lang="ru-RU" sz="2400" b="1" i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71712" y="5281691"/>
            <a:ext cx="332229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2020 И 2021 </a:t>
            </a:r>
            <a:r>
              <a:rPr lang="ru-RU" sz="2400" b="1" i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ГОДОВ»</a:t>
            </a:r>
            <a:endParaRPr lang="ru-RU" sz="2400" b="1" i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pic>
        <p:nvPicPr>
          <p:cNvPr id="2051" name="Picture 3" descr="C:\Users\76\Desktop\Бюджет\бюджет для граждан\ПРЕЗЕНТАЦИЯ\картинки\925638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1762" y="-395756"/>
            <a:ext cx="9299492" cy="7443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-171400"/>
            <a:ext cx="1584176" cy="2607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427984" y="0"/>
            <a:ext cx="3957266" cy="120032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4">
                    <a:lumMod val="75000"/>
                  </a:schemeClr>
                </a:solidFill>
                <a:latin typeface="Arial Black" panose="020B0A04020102020204" pitchFamily="34" charset="0"/>
              </a:rPr>
              <a:t>БЮДЖЕТ ДЛЯ ГРАЖДАН</a:t>
            </a:r>
            <a:endParaRPr lang="ru-RU" sz="3600" b="1" dirty="0">
              <a:solidFill>
                <a:schemeClr val="accent4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55577" y="5497599"/>
            <a:ext cx="7629674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</a:rPr>
              <a:t>«О бюджете </a:t>
            </a:r>
            <a:r>
              <a:rPr lang="ru-RU" sz="2400" dirty="0" err="1" smtClean="0">
                <a:solidFill>
                  <a:srgbClr val="FF0000"/>
                </a:solidFill>
              </a:rPr>
              <a:t>Усть-Ницинского</a:t>
            </a:r>
            <a:r>
              <a:rPr lang="ru-RU" sz="2400" dirty="0" smtClean="0">
                <a:solidFill>
                  <a:srgbClr val="FF0000"/>
                </a:solidFill>
              </a:rPr>
              <a:t> сельского поселения 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843809" y="5912633"/>
            <a:ext cx="5662498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FF0000"/>
                </a:solidFill>
              </a:rPr>
              <a:t>н</a:t>
            </a:r>
            <a:r>
              <a:rPr lang="ru-RU" sz="2400" dirty="0" smtClean="0">
                <a:solidFill>
                  <a:srgbClr val="FF0000"/>
                </a:solidFill>
              </a:rPr>
              <a:t>а 2020 год и плановый период 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148065" y="6346442"/>
            <a:ext cx="3600400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</a:rPr>
              <a:t>2021 и 2022 годов»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979712" y="4564836"/>
            <a:ext cx="6935984" cy="40011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FF0000"/>
                </a:solidFill>
              </a:rPr>
              <a:t>К решению Думы </a:t>
            </a:r>
            <a:r>
              <a:rPr lang="ru-RU" sz="2000" dirty="0" err="1" smtClean="0">
                <a:solidFill>
                  <a:srgbClr val="FF0000"/>
                </a:solidFill>
              </a:rPr>
              <a:t>Усть-Ницинского</a:t>
            </a:r>
            <a:r>
              <a:rPr lang="ru-RU" sz="2000" dirty="0" smtClean="0">
                <a:solidFill>
                  <a:srgbClr val="FF0000"/>
                </a:solidFill>
              </a:rPr>
              <a:t> сельского поселения</a:t>
            </a:r>
            <a:endParaRPr lang="ru-RU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9498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332656"/>
            <a:ext cx="7560840" cy="720080"/>
          </a:xfrm>
          <a:solidFill>
            <a:srgbClr val="FFFF00"/>
          </a:solidFill>
        </p:spPr>
        <p:txBody>
          <a:bodyPr/>
          <a:lstStyle/>
          <a:p>
            <a:pPr lvl="1" algn="ctr"/>
            <a:r>
              <a:rPr lang="ru-RU" b="1" dirty="0" smtClean="0">
                <a:solidFill>
                  <a:srgbClr val="C00000"/>
                </a:solidFill>
              </a:rPr>
              <a:t>НЕКОТОРЫЕ ОСОБЕННОСТИ ПЛАНИРОВАНИЯ ДОХОДОВ БЮДЖЕТА УСТЬ-НИЦИНСКОГО СЕЛЬСКОГО ПОСЕЛЕНИЯ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827584" y="1340768"/>
            <a:ext cx="7632848" cy="4824536"/>
          </a:xfrm>
          <a:solidFill>
            <a:schemeClr val="accent4">
              <a:lumMod val="40000"/>
              <a:lumOff val="60000"/>
            </a:schemeClr>
          </a:solidFill>
        </p:spPr>
        <p:txBody>
          <a:bodyPr>
            <a:normAutofit fontScale="77500" lnSpcReduction="20000"/>
          </a:bodyPr>
          <a:lstStyle/>
          <a:p>
            <a:pPr lvl="0" algn="just"/>
            <a:r>
              <a:rPr lang="ru-RU" sz="23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 соответствии с законом Свердловской области от 26.12.2011г. № 128–ОЗ «Об установлении единых нормативов отчислений в бюджеты муниципальных образований, расположенных на территории Свердловской области, от налога на доходы физических лиц, подлежащего зачислению в областной бюджет» (в редакции закона Свердловской области от 17.10.2013 года № 81–ОЗ, от 12.10.2015 года № 99–ОЗ, от 09.12.2016 года № 120–ОЗ, от 14.11.2018 года № 131–ОЗ) налог, взимаемый в связи с применением упрощенной системы налогообложения зачисляется в бюджет сельского поселения по нормативу – 30 процентов.</a:t>
            </a:r>
          </a:p>
          <a:p>
            <a:pPr algn="just"/>
            <a:r>
              <a:rPr lang="ru-RU" sz="23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Прогнозирование неналоговых доходов бюджета по доходам от сдачи в аренду имущества, находящегося в муниципальной собственности, доходам от продажи земельных участков, арендной плате за земли, по доходам от реализации имущества, находящегося в муниципальной собственности, платы за пользование жилыми помещениями (платы за наем) муниципального жилищного фонда, по прочим доходам от оказания платных услуг и компенсации затрат государства осуществляется на основании данных администраторов указанных видов доходов.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892336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568952" cy="792088"/>
          </a:xfrm>
        </p:spPr>
        <p:txBody>
          <a:bodyPr/>
          <a:lstStyle/>
          <a:p>
            <a:pPr lvl="1"/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467544" y="116632"/>
            <a:ext cx="8352928" cy="936104"/>
          </a:xfrm>
          <a:prstGeom prst="ellipse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latin typeface="Arial Black" panose="020B0A04020102020204" pitchFamily="34" charset="0"/>
              </a:rPr>
              <a:t>СТРУКТУРА НАЛОГОВЫХ И НЕНАЛОГОВЫХ ДОХОДОВ БЮДЖЕТА УСТЬ-НИЦИНСКОГО СЕЛЬСКОГО ПОСЕЛЕНИЯ </a:t>
            </a:r>
            <a:endParaRPr lang="ru-RU" b="1" i="1" dirty="0">
              <a:latin typeface="Arial Black" panose="020B0A04020102020204" pitchFamily="34" charset="0"/>
            </a:endParaRPr>
          </a:p>
        </p:txBody>
      </p:sp>
      <p:graphicFrame>
        <p:nvGraphicFramePr>
          <p:cNvPr id="3" name="Объект 2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471773767"/>
              </p:ext>
            </p:extLst>
          </p:nvPr>
        </p:nvGraphicFramePr>
        <p:xfrm>
          <a:off x="107504" y="1196752"/>
          <a:ext cx="8928992" cy="5544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7812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2332"/>
            <a:ext cx="7560840" cy="404664"/>
          </a:xfrm>
          <a:solidFill>
            <a:srgbClr val="FFC000"/>
          </a:solidFill>
        </p:spPr>
        <p:txBody>
          <a:bodyPr/>
          <a:lstStyle/>
          <a:p>
            <a:pPr lvl="1" algn="ctr"/>
            <a:r>
              <a:rPr lang="ru-RU" b="1" i="1" dirty="0" smtClean="0">
                <a:solidFill>
                  <a:srgbClr val="C00000"/>
                </a:solidFill>
              </a:rPr>
              <a:t>ОСНОВНЫЕ ДОХОДНЫЕ ИСТОЧНИКИ БЮДЖЕТА</a:t>
            </a:r>
            <a:endParaRPr lang="ru-RU" b="1" i="1" dirty="0">
              <a:solidFill>
                <a:srgbClr val="C0000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151080772"/>
              </p:ext>
            </p:extLst>
          </p:nvPr>
        </p:nvGraphicFramePr>
        <p:xfrm>
          <a:off x="0" y="476670"/>
          <a:ext cx="9143999" cy="63813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95936"/>
                <a:gridCol w="1008112"/>
                <a:gridCol w="1008112"/>
                <a:gridCol w="1080120"/>
                <a:gridCol w="1080120"/>
                <a:gridCol w="971599"/>
              </a:tblGrid>
              <a:tr h="326366"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наименование</a:t>
                      </a:r>
                      <a:endParaRPr lang="ru-RU" sz="1400" dirty="0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УТВЕРЖДЕНО, всего тыс. руб.</a:t>
                      </a:r>
                      <a:endParaRPr lang="ru-RU" sz="14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571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2018 г. факт</a:t>
                      </a:r>
                      <a:endParaRPr lang="ru-RU" sz="14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2019 г. оценка</a:t>
                      </a:r>
                      <a:endParaRPr lang="ru-RU" sz="14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2020 г. план</a:t>
                      </a:r>
                      <a:endParaRPr lang="ru-RU" sz="14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2021 г. план</a:t>
                      </a:r>
                      <a:endParaRPr lang="ru-RU" sz="14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2022 г. план</a:t>
                      </a:r>
                      <a:endParaRPr lang="ru-RU" sz="14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406387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7030A0"/>
                          </a:solidFill>
                        </a:rPr>
                        <a:t>Налоговые и неналоговые</a:t>
                      </a:r>
                      <a:r>
                        <a:rPr lang="ru-RU" sz="1400" b="1" baseline="0" dirty="0" smtClean="0">
                          <a:solidFill>
                            <a:srgbClr val="7030A0"/>
                          </a:solidFill>
                        </a:rPr>
                        <a:t> доходы, в </a:t>
                      </a:r>
                      <a:r>
                        <a:rPr lang="ru-RU" sz="1400" b="1" baseline="0" dirty="0" err="1" smtClean="0">
                          <a:solidFill>
                            <a:srgbClr val="7030A0"/>
                          </a:solidFill>
                        </a:rPr>
                        <a:t>т.ч</a:t>
                      </a:r>
                      <a:r>
                        <a:rPr lang="ru-RU" sz="1400" b="1" baseline="0" dirty="0" smtClean="0">
                          <a:solidFill>
                            <a:srgbClr val="7030A0"/>
                          </a:solidFill>
                        </a:rPr>
                        <a:t>.:</a:t>
                      </a:r>
                      <a:endParaRPr lang="ru-RU" sz="1400" b="1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7030A0"/>
                          </a:solidFill>
                        </a:rPr>
                        <a:t>6966,8</a:t>
                      </a:r>
                      <a:endParaRPr lang="ru-RU" sz="1600" b="1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7030A0"/>
                          </a:solidFill>
                        </a:rPr>
                        <a:t>11885,8</a:t>
                      </a:r>
                      <a:endParaRPr lang="ru-RU" sz="1600" b="1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11950,0</a:t>
                      </a:r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12792,0</a:t>
                      </a:r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13579,0</a:t>
                      </a:r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406387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7030A0"/>
                          </a:solidFill>
                        </a:rPr>
                        <a:t>Налог на доходы физических лиц</a:t>
                      </a:r>
                      <a:endParaRPr lang="ru-RU" sz="1400" b="1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287,5</a:t>
                      </a:r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317,0</a:t>
                      </a:r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364,0</a:t>
                      </a:r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384,0</a:t>
                      </a:r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412,0</a:t>
                      </a:r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390490">
                <a:tc>
                  <a:txBody>
                    <a:bodyPr/>
                    <a:lstStyle/>
                    <a:p>
                      <a:r>
                        <a:rPr lang="ru-RU" sz="1400" b="1" i="0" u="none" strike="noStrike" kern="1200" baseline="0" dirty="0" smtClean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Акцизы на нефтепродукты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3620,7</a:t>
                      </a:r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8066,0</a:t>
                      </a:r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8286,0</a:t>
                      </a:r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8949,0</a:t>
                      </a:r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9665,0</a:t>
                      </a:r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784269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7030A0"/>
                          </a:solidFill>
                        </a:rPr>
                        <a:t>Налог, взимаемый с налогоплательщиков, применяющих упрощенную систему налогообложения</a:t>
                      </a:r>
                      <a:endParaRPr lang="ru-RU" sz="1400" b="1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172,8</a:t>
                      </a:r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502,0</a:t>
                      </a:r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782,0</a:t>
                      </a:r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935,0</a:t>
                      </a:r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972,0</a:t>
                      </a:r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406387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7030A0"/>
                          </a:solidFill>
                        </a:rPr>
                        <a:t>Налог на имущество физических лиц</a:t>
                      </a:r>
                      <a:endParaRPr lang="ru-RU" sz="1400" b="1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813,2</a:t>
                      </a:r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999,0</a:t>
                      </a:r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760,0</a:t>
                      </a:r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760,0</a:t>
                      </a:r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760,0</a:t>
                      </a:r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406387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7030A0"/>
                          </a:solidFill>
                        </a:rPr>
                        <a:t>Земельный налог</a:t>
                      </a:r>
                      <a:endParaRPr lang="ru-RU" sz="1400" b="1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1983,9</a:t>
                      </a:r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1867,0</a:t>
                      </a:r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1568,0</a:t>
                      </a:r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1568,0</a:t>
                      </a:r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15687,0</a:t>
                      </a:r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783277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7030A0"/>
                          </a:solidFill>
                        </a:rPr>
                        <a:t>Доходы от использования имущества, находящегося в государственной и муниципальной собственности</a:t>
                      </a:r>
                      <a:endParaRPr lang="ru-RU" sz="1400" b="1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69,5</a:t>
                      </a:r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88,8</a:t>
                      </a:r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144,0</a:t>
                      </a:r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150,0</a:t>
                      </a:r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156,0</a:t>
                      </a:r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541445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7030A0"/>
                          </a:solidFill>
                        </a:rPr>
                        <a:t>Доходы от оказания платных услуг (работ)</a:t>
                      </a:r>
                      <a:r>
                        <a:rPr lang="ru-RU" sz="1400" b="1" baseline="0" dirty="0" smtClean="0">
                          <a:solidFill>
                            <a:srgbClr val="7030A0"/>
                          </a:solidFill>
                        </a:rPr>
                        <a:t> и компенсации затрат государства</a:t>
                      </a:r>
                      <a:endParaRPr lang="ru-RU" sz="1400" b="1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19,2</a:t>
                      </a:r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46,0</a:t>
                      </a:r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46,0</a:t>
                      </a:r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46,0</a:t>
                      </a:r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46,0</a:t>
                      </a:r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406387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7030A0"/>
                          </a:solidFill>
                        </a:rPr>
                        <a:t>Штрафы,</a:t>
                      </a:r>
                      <a:r>
                        <a:rPr lang="ru-RU" sz="1400" b="1" baseline="0" dirty="0" smtClean="0">
                          <a:solidFill>
                            <a:srgbClr val="7030A0"/>
                          </a:solidFill>
                        </a:rPr>
                        <a:t> санкции, возмещение ущерба</a:t>
                      </a:r>
                      <a:endParaRPr lang="ru-RU" sz="1400" b="1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-</a:t>
                      </a:r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-</a:t>
                      </a:r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-</a:t>
                      </a:r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-</a:t>
                      </a:r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-</a:t>
                      </a:r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406387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7030A0"/>
                          </a:solidFill>
                        </a:rPr>
                        <a:t>Безвозмездные поступления</a:t>
                      </a:r>
                      <a:endParaRPr lang="ru-RU" sz="1400" b="1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7030A0"/>
                          </a:solidFill>
                          <a:latin typeface="+mj-lt"/>
                        </a:rPr>
                        <a:t>45166,3</a:t>
                      </a:r>
                      <a:endParaRPr lang="ru-RU" sz="1600" b="1" dirty="0">
                        <a:solidFill>
                          <a:srgbClr val="7030A0"/>
                        </a:solidFill>
                        <a:latin typeface="+mj-lt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42427,0</a:t>
                      </a:r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42471,8</a:t>
                      </a:r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34408,7</a:t>
                      </a:r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34461,6</a:t>
                      </a:r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541445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7030A0"/>
                          </a:solidFill>
                          <a:latin typeface="Arial Black" panose="020B0A04020102020204" pitchFamily="34" charset="0"/>
                        </a:rPr>
                        <a:t>ИТОГО</a:t>
                      </a:r>
                      <a:r>
                        <a:rPr lang="ru-RU" sz="1400" b="1" baseline="0" dirty="0" smtClean="0">
                          <a:solidFill>
                            <a:srgbClr val="7030A0"/>
                          </a:solidFill>
                          <a:latin typeface="Arial Black" panose="020B0A04020102020204" pitchFamily="34" charset="0"/>
                        </a:rPr>
                        <a:t> ДОХОДОВ</a:t>
                      </a:r>
                      <a:endParaRPr lang="ru-RU" sz="1400" b="1" dirty="0">
                        <a:solidFill>
                          <a:srgbClr val="7030A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7030A0"/>
                          </a:solidFill>
                          <a:latin typeface="Arial Black" panose="020B0A04020102020204" pitchFamily="34" charset="0"/>
                          <a:cs typeface="Aharoni" panose="02010803020104030203" pitchFamily="2" charset="-79"/>
                        </a:rPr>
                        <a:t>52133,1</a:t>
                      </a:r>
                      <a:endParaRPr lang="ru-RU" sz="1400" b="1" dirty="0">
                        <a:solidFill>
                          <a:srgbClr val="7030A0"/>
                        </a:solidFill>
                        <a:latin typeface="Arial Black" panose="020B0A04020102020204" pitchFamily="34" charset="0"/>
                        <a:cs typeface="Aharoni" panose="02010803020104030203" pitchFamily="2" charset="-79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7030A0"/>
                          </a:solidFill>
                          <a:latin typeface="Arial Black" panose="020B0A04020102020204" pitchFamily="34" charset="0"/>
                          <a:cs typeface="Aharoni" panose="02010803020104030203" pitchFamily="2" charset="-79"/>
                        </a:rPr>
                        <a:t>54312,8</a:t>
                      </a:r>
                      <a:endParaRPr lang="ru-RU" sz="1400" b="1" dirty="0">
                        <a:solidFill>
                          <a:srgbClr val="7030A0"/>
                        </a:solidFill>
                        <a:latin typeface="Arial Black" panose="020B0A04020102020204" pitchFamily="34" charset="0"/>
                        <a:cs typeface="Aharoni" panose="02010803020104030203" pitchFamily="2" charset="-79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7030A0"/>
                          </a:solidFill>
                          <a:latin typeface="Arial Black" panose="020B0A04020102020204" pitchFamily="34" charset="0"/>
                          <a:cs typeface="Aharoni" panose="02010803020104030203" pitchFamily="2" charset="-79"/>
                        </a:rPr>
                        <a:t>54421,8</a:t>
                      </a:r>
                      <a:endParaRPr lang="ru-RU" sz="1400" b="1" dirty="0">
                        <a:solidFill>
                          <a:srgbClr val="7030A0"/>
                        </a:solidFill>
                        <a:latin typeface="Arial Black" panose="020B0A04020102020204" pitchFamily="34" charset="0"/>
                        <a:cs typeface="Aharoni" panose="02010803020104030203" pitchFamily="2" charset="-79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7030A0"/>
                          </a:solidFill>
                          <a:latin typeface="Arial Black" panose="020B0A04020102020204" pitchFamily="34" charset="0"/>
                        </a:rPr>
                        <a:t>47200,7</a:t>
                      </a:r>
                      <a:endParaRPr lang="ru-RU" sz="1400" b="1" dirty="0">
                        <a:solidFill>
                          <a:srgbClr val="7030A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7030A0"/>
                          </a:solidFill>
                          <a:latin typeface="Arial Black" panose="020B0A04020102020204" pitchFamily="34" charset="0"/>
                        </a:rPr>
                        <a:t>48040,6</a:t>
                      </a:r>
                      <a:endParaRPr lang="ru-RU" sz="1400" b="1" dirty="0">
                        <a:solidFill>
                          <a:srgbClr val="7030A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53607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332656"/>
            <a:ext cx="6512511" cy="1143000"/>
          </a:xfrm>
        </p:spPr>
        <p:txBody>
          <a:bodyPr/>
          <a:lstStyle/>
          <a:p>
            <a:pPr lvl="1"/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395536" y="0"/>
            <a:ext cx="8568952" cy="1268760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>
                <a:latin typeface="Arial Black" panose="020B0A04020102020204" pitchFamily="34" charset="0"/>
              </a:rPr>
              <a:t>СТРУКТУРА БЕЗВОЗМЕЗДНЫХ ПОСТУПЛЕНИЙ В БЮДЖЕТ УСТЬ-НИЦИНСКОГО СЕЛЬСКОГО ПОСЕЛЕНИЯ, </a:t>
            </a:r>
            <a:r>
              <a:rPr lang="ru-RU" b="1" i="1" dirty="0" smtClean="0">
                <a:latin typeface="Arial Black" panose="020B0A04020102020204" pitchFamily="34" charset="0"/>
              </a:rPr>
              <a:t>тыс. рублей</a:t>
            </a:r>
            <a:endParaRPr lang="ru-RU" b="1" i="1" dirty="0">
              <a:latin typeface="Arial Black" panose="020B0A04020102020204" pitchFamily="34" charset="0"/>
            </a:endParaRPr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365104"/>
            <a:ext cx="4211960" cy="2232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3251389595"/>
              </p:ext>
            </p:extLst>
          </p:nvPr>
        </p:nvGraphicFramePr>
        <p:xfrm>
          <a:off x="35497" y="1196752"/>
          <a:ext cx="6192687" cy="5256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740947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404664"/>
            <a:ext cx="7056784" cy="864096"/>
          </a:xfrm>
        </p:spPr>
        <p:txBody>
          <a:bodyPr/>
          <a:lstStyle/>
          <a:p>
            <a:pPr lvl="1"/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07504" y="1484785"/>
            <a:ext cx="8928992" cy="5328592"/>
          </a:xfrm>
          <a:ln>
            <a:solidFill>
              <a:schemeClr val="accent6">
                <a:lumMod val="75000"/>
              </a:schemeClr>
            </a:solidFill>
          </a:ln>
        </p:spPr>
        <p:txBody>
          <a:bodyPr/>
          <a:lstStyle/>
          <a:p>
            <a:r>
              <a:rPr lang="ru-RU" dirty="0" smtClean="0"/>
              <a:t>11</a:t>
            </a:r>
            <a:endParaRPr lang="ru-RU" dirty="0"/>
          </a:p>
        </p:txBody>
      </p:sp>
      <p:sp>
        <p:nvSpPr>
          <p:cNvPr id="4" name="Пятиугольник 3"/>
          <p:cNvSpPr/>
          <p:nvPr/>
        </p:nvSpPr>
        <p:spPr>
          <a:xfrm>
            <a:off x="107504" y="1556792"/>
            <a:ext cx="3456384" cy="1008112"/>
          </a:xfrm>
          <a:prstGeom prst="homePlat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Общегосударственные вопросы 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11379,5 тыс. руб</a:t>
            </a:r>
            <a:r>
              <a:rPr lang="ru-RU" dirty="0" smtClean="0"/>
              <a:t>.                    </a:t>
            </a:r>
            <a:endParaRPr lang="ru-RU" dirty="0"/>
          </a:p>
        </p:txBody>
      </p:sp>
      <p:sp>
        <p:nvSpPr>
          <p:cNvPr id="5" name="Пятиугольник 4"/>
          <p:cNvSpPr/>
          <p:nvPr/>
        </p:nvSpPr>
        <p:spPr>
          <a:xfrm>
            <a:off x="107504" y="2708920"/>
            <a:ext cx="2880320" cy="700656"/>
          </a:xfrm>
          <a:prstGeom prst="homePlat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Национальная оборона 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237,3тыс. руб.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Пятиугольник 5"/>
          <p:cNvSpPr/>
          <p:nvPr/>
        </p:nvSpPr>
        <p:spPr>
          <a:xfrm>
            <a:off x="107504" y="3501008"/>
            <a:ext cx="3744416" cy="1224136"/>
          </a:xfrm>
          <a:prstGeom prst="homePlat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Национальная безопасность и правоохранительная деятельность 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1043,0 тыс. руб.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" name="Пятиугольник 6"/>
          <p:cNvSpPr/>
          <p:nvPr/>
        </p:nvSpPr>
        <p:spPr>
          <a:xfrm>
            <a:off x="107504" y="4797152"/>
            <a:ext cx="3744416" cy="792088"/>
          </a:xfrm>
          <a:prstGeom prst="homePlat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Национальная экономика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9793,0тыс. руб.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" name="Пятиугольник 7"/>
          <p:cNvSpPr/>
          <p:nvPr/>
        </p:nvSpPr>
        <p:spPr>
          <a:xfrm>
            <a:off x="107504" y="5733256"/>
            <a:ext cx="3672408" cy="988688"/>
          </a:xfrm>
          <a:prstGeom prst="homePlat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Жилищно-коммунальное хозяйство 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4811,0тыс. руб.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9" name="Двойная стрелка влево/вправо 8"/>
          <p:cNvSpPr/>
          <p:nvPr/>
        </p:nvSpPr>
        <p:spPr>
          <a:xfrm>
            <a:off x="3822204" y="3056570"/>
            <a:ext cx="2411760" cy="1492744"/>
          </a:xfrm>
          <a:prstGeom prst="leftRightArrow">
            <a:avLst>
              <a:gd name="adj1" fmla="val 66820"/>
              <a:gd name="adj2" fmla="val 5000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РАСХОДЫ 54421,8 тыс. руб.</a:t>
            </a:r>
            <a:endParaRPr lang="ru-RU" b="1" dirty="0"/>
          </a:p>
        </p:txBody>
      </p:sp>
      <p:sp>
        <p:nvSpPr>
          <p:cNvPr id="10" name="Стрелка влево 9"/>
          <p:cNvSpPr/>
          <p:nvPr/>
        </p:nvSpPr>
        <p:spPr>
          <a:xfrm>
            <a:off x="6263680" y="1627288"/>
            <a:ext cx="2772816" cy="865608"/>
          </a:xfrm>
          <a:prstGeom prst="leftArrow">
            <a:avLst>
              <a:gd name="adj1" fmla="val 93239"/>
              <a:gd name="adj2" fmla="val 50000"/>
            </a:avLst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Образование 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11,0 тыс. руб.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1" name="Стрелка влево 10"/>
          <p:cNvSpPr/>
          <p:nvPr/>
        </p:nvSpPr>
        <p:spPr>
          <a:xfrm>
            <a:off x="6263680" y="2708920"/>
            <a:ext cx="2772816" cy="1080120"/>
          </a:xfrm>
          <a:prstGeom prst="leftArrow">
            <a:avLst>
              <a:gd name="adj1" fmla="val 97170"/>
              <a:gd name="adj2" fmla="val 50000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Культура, кинематография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26151,0тыс. руб.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2" name="Стрелка влево 11"/>
          <p:cNvSpPr/>
          <p:nvPr/>
        </p:nvSpPr>
        <p:spPr>
          <a:xfrm>
            <a:off x="6263680" y="4084103"/>
            <a:ext cx="2772816" cy="857066"/>
          </a:xfrm>
          <a:prstGeom prst="leftArrow">
            <a:avLst>
              <a:gd name="adj1" fmla="val 97170"/>
              <a:gd name="adj2" fmla="val 50000"/>
            </a:avLst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Социальная политика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11,0 тыс. руб.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3" name="Стрелка влево 12"/>
          <p:cNvSpPr/>
          <p:nvPr/>
        </p:nvSpPr>
        <p:spPr>
          <a:xfrm>
            <a:off x="6372200" y="5346924"/>
            <a:ext cx="2644427" cy="1106412"/>
          </a:xfrm>
          <a:prstGeom prst="leftArrow">
            <a:avLst>
              <a:gd name="adj1" fmla="val 100000"/>
              <a:gd name="adj2" fmla="val 50000"/>
            </a:avLst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Физическая культура и спорт</a:t>
            </a:r>
          </a:p>
          <a:p>
            <a:pPr algn="ctr"/>
            <a:r>
              <a:rPr lang="ru-RU" dirty="0">
                <a:solidFill>
                  <a:schemeClr val="tx1"/>
                </a:solidFill>
              </a:rPr>
              <a:t>9</a:t>
            </a:r>
            <a:r>
              <a:rPr lang="ru-RU" dirty="0" smtClean="0">
                <a:solidFill>
                  <a:schemeClr val="tx1"/>
                </a:solidFill>
              </a:rPr>
              <a:t>85,0 тыс. руб.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323529" y="116632"/>
            <a:ext cx="8693098" cy="108012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>
                <a:latin typeface="Arial Black" panose="020B0A04020102020204" pitchFamily="34" charset="0"/>
              </a:rPr>
              <a:t>ОСНОВНЫЕ НАПРАВЛЕНИЯ РАСХОДОВ БЮДЖЕТА УСТЬ-НИЦИНСКОГО СЕЛЬСКОГО ПОСЕЛЕНИЯ НА 2020 ГОД</a:t>
            </a:r>
            <a:endParaRPr lang="ru-RU" sz="2000" b="1" i="1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4993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784976" cy="864096"/>
          </a:xfrm>
          <a:solidFill>
            <a:schemeClr val="accent3">
              <a:lumMod val="20000"/>
              <a:lumOff val="80000"/>
            </a:schemeClr>
          </a:solidFill>
          <a:ln>
            <a:solidFill>
              <a:srgbClr val="FFFF00"/>
            </a:solidFill>
          </a:ln>
        </p:spPr>
        <p:txBody>
          <a:bodyPr/>
          <a:lstStyle/>
          <a:p>
            <a:pPr lvl="1" algn="ctr"/>
            <a:r>
              <a:rPr lang="ru-RU" sz="2000" b="1" i="1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СТРУКТУРА РАСХОДОВ БЮДЖЕТА УСТЬ-НИЦИНСКОГО СЕЛЬСКОГО ПОСЕЛЕНИЯ НА 2020 ГОД</a:t>
            </a:r>
            <a:endParaRPr lang="ru-RU" sz="2000" b="1" i="1" dirty="0">
              <a:solidFill>
                <a:srgbClr val="7030A0"/>
              </a:solidFill>
              <a:latin typeface="Arial Black" panose="020B0A04020102020204" pitchFamily="34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612794198"/>
              </p:ext>
            </p:extLst>
          </p:nvPr>
        </p:nvGraphicFramePr>
        <p:xfrm>
          <a:off x="179512" y="1052736"/>
          <a:ext cx="8784976" cy="56166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742434461"/>
              </p:ext>
            </p:extLst>
          </p:nvPr>
        </p:nvGraphicFramePr>
        <p:xfrm>
          <a:off x="179512" y="1988840"/>
          <a:ext cx="8784976" cy="4624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27005" y="1252790"/>
            <a:ext cx="79208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Наибольшую долю в расходах бюджета </a:t>
            </a:r>
            <a:r>
              <a:rPr lang="ru-RU" sz="1200" dirty="0" err="1" smtClean="0"/>
              <a:t>Усть-Ницинского</a:t>
            </a:r>
            <a:r>
              <a:rPr lang="ru-RU" sz="1200" dirty="0" smtClean="0"/>
              <a:t> сельского поселения в 2020 году составили расходы по разделам: культура, кинематография – 48,05 %, общегосударственные вопросы – 20,91%, национальная экономика – 17,99%, жилищно-коммунальное хозяйство – 8,84% 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2469240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332656"/>
            <a:ext cx="6984776" cy="936104"/>
          </a:xfrm>
        </p:spPr>
        <p:txBody>
          <a:bodyPr/>
          <a:lstStyle/>
          <a:p>
            <a:pPr lvl="1" algn="ctr"/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400724736"/>
              </p:ext>
            </p:extLst>
          </p:nvPr>
        </p:nvGraphicFramePr>
        <p:xfrm>
          <a:off x="197768" y="1628800"/>
          <a:ext cx="8640960" cy="5040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Овал 3"/>
          <p:cNvSpPr/>
          <p:nvPr/>
        </p:nvSpPr>
        <p:spPr>
          <a:xfrm>
            <a:off x="0" y="44624"/>
            <a:ext cx="9036496" cy="1152128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РАСХОДЫ БЮДЖЕТА УСТЬ-НИЦИНСКОГО СЕЛЬСКОГО ПОСЕЛЕНИЯ ПО РАЗДЕЛУ                               0100 «ОБЩЕГОСУДАРСТВЕННЫЕ ВОПРОСЫ»</a:t>
            </a:r>
            <a:endParaRPr lang="ru-RU" b="1" i="1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8067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188640"/>
            <a:ext cx="6512511" cy="1143000"/>
          </a:xfrm>
        </p:spPr>
        <p:txBody>
          <a:bodyPr/>
          <a:lstStyle/>
          <a:p>
            <a:pPr lvl="1"/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548360040"/>
              </p:ext>
            </p:extLst>
          </p:nvPr>
        </p:nvGraphicFramePr>
        <p:xfrm>
          <a:off x="251520" y="1628800"/>
          <a:ext cx="8496944" cy="45230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Овал 3"/>
          <p:cNvSpPr/>
          <p:nvPr/>
        </p:nvSpPr>
        <p:spPr>
          <a:xfrm>
            <a:off x="611560" y="116632"/>
            <a:ext cx="8208912" cy="936104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FF00"/>
                </a:solidFill>
              </a:rPr>
              <a:t>РАСХОДЫ БЮДЖЕТА УСТЬ-НИЦИНСКОГО СЕЛЬСКОГО ПОСЕЛЕНИЯ ПО РАЗДЕЛУ 0800 «КУЛЬТУРА, КИНЕМАТОГРАФИЯ»</a:t>
            </a:r>
            <a:endParaRPr lang="ru-RU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60369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404664"/>
            <a:ext cx="6512511" cy="1143000"/>
          </a:xfrm>
        </p:spPr>
        <p:txBody>
          <a:bodyPr/>
          <a:lstStyle/>
          <a:p>
            <a:pPr lvl="1"/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395341982"/>
              </p:ext>
            </p:extLst>
          </p:nvPr>
        </p:nvGraphicFramePr>
        <p:xfrm>
          <a:off x="251520" y="1700808"/>
          <a:ext cx="8424935" cy="48428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Овал 3"/>
          <p:cNvSpPr/>
          <p:nvPr/>
        </p:nvSpPr>
        <p:spPr>
          <a:xfrm>
            <a:off x="611560" y="116632"/>
            <a:ext cx="7992888" cy="117728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FF00"/>
                </a:solidFill>
              </a:rPr>
              <a:t>РАСХОДЫ БЮДЖЕТА УСТЬ-НИЦИНСКОГО СЕЛЬСКОГО ПОСЕЛЕНИЯ ПО РАЗДЕЛУ 0400 «НАЦИОНАЛЬНАЯ ЭКОНОМИКА»</a:t>
            </a:r>
            <a:endParaRPr lang="ru-RU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14728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116632"/>
            <a:ext cx="6512511" cy="1038150"/>
          </a:xfrm>
        </p:spPr>
        <p:txBody>
          <a:bodyPr/>
          <a:lstStyle/>
          <a:p>
            <a:endParaRPr lang="ru-RU" b="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07504" y="836712"/>
            <a:ext cx="8928992" cy="5904656"/>
          </a:xfrm>
          <a:ln>
            <a:solidFill>
              <a:schemeClr val="accent6">
                <a:lumMod val="75000"/>
              </a:schemeClr>
            </a:solidFill>
          </a:ln>
        </p:spPr>
        <p:txBody>
          <a:bodyPr/>
          <a:lstStyle/>
          <a:p>
            <a:pPr marL="914400" lvl="3" indent="0">
              <a:buNone/>
            </a:pPr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518828" y="0"/>
            <a:ext cx="8208912" cy="144016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>
                <a:latin typeface="Arial Black" panose="020B0A04020102020204" pitchFamily="34" charset="0"/>
              </a:rPr>
              <a:t>БЮДЖЕТ УСТЬ-НИЦИНСКОГО СЕЛЬСКОГО ПОСЕЛЕНИЯ НА 2020ГОД СФОРМИРОВАН В РАМКАХ ОДНОЙ МУНИЦИПАЛЬНОЙ ПРОГРАММЫ</a:t>
            </a:r>
            <a:endParaRPr lang="ru-RU" sz="2000" b="1" i="1" dirty="0">
              <a:latin typeface="Arial Black" panose="020B0A04020102020204" pitchFamily="34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123728" y="1844824"/>
            <a:ext cx="4968552" cy="2240012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i="1" dirty="0" smtClean="0">
                <a:latin typeface="Arial Black" panose="020B0A04020102020204" pitchFamily="34" charset="0"/>
              </a:rPr>
              <a:t>СОЦИАЛЬНО-ЭКОНОМИЧЕСКОЕ РАЗВИТИЕ УСТЬ-НИЦИНСКОГО СЕЛЬСКОГО ПОСЕЛЕНИЯ                      НА 2019 – 2024 ГОДЫ</a:t>
            </a:r>
          </a:p>
          <a:p>
            <a:pPr algn="ctr"/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95536" y="5157192"/>
            <a:ext cx="3898750" cy="1258838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НЕПРОГРАММНЫЕ НАПРАВЛЕНИЯ ДЕЯТЕЛЬНОСТИ</a:t>
            </a:r>
          </a:p>
          <a:p>
            <a:pPr algn="ctr"/>
            <a:r>
              <a:rPr lang="ru-RU" b="1" dirty="0" smtClean="0"/>
              <a:t>2 584,3 </a:t>
            </a:r>
            <a:r>
              <a:rPr lang="ru-RU" dirty="0" smtClean="0"/>
              <a:t>тыс. рублей</a:t>
            </a:r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220072" y="5157192"/>
            <a:ext cx="3744416" cy="1258838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ПРОГРАММНЫЕ НАПРАВЛЕНИЯ ДЕЯТЕЛЬНОСТИ</a:t>
            </a:r>
          </a:p>
          <a:p>
            <a:pPr algn="ctr"/>
            <a:r>
              <a:rPr lang="ru-RU" b="1" dirty="0" smtClean="0"/>
              <a:t>51 837,5 </a:t>
            </a:r>
            <a:r>
              <a:rPr lang="ru-RU" dirty="0" smtClean="0"/>
              <a:t>тыс. рублей</a:t>
            </a:r>
            <a:endParaRPr lang="ru-RU" dirty="0"/>
          </a:p>
        </p:txBody>
      </p:sp>
      <p:sp>
        <p:nvSpPr>
          <p:cNvPr id="8" name="Стрелка вниз 7"/>
          <p:cNvSpPr/>
          <p:nvPr/>
        </p:nvSpPr>
        <p:spPr>
          <a:xfrm rot="2352654">
            <a:off x="2915816" y="4170784"/>
            <a:ext cx="484632" cy="597216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низ 8"/>
          <p:cNvSpPr/>
          <p:nvPr/>
        </p:nvSpPr>
        <p:spPr>
          <a:xfrm rot="18929691">
            <a:off x="5796136" y="4149080"/>
            <a:ext cx="484632" cy="597216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4258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332656"/>
            <a:ext cx="7416824" cy="504056"/>
          </a:xfrm>
        </p:spPr>
        <p:txBody>
          <a:bodyPr/>
          <a:lstStyle/>
          <a:p>
            <a:pPr lvl="1" algn="ctr"/>
            <a:r>
              <a:rPr lang="ru-RU" sz="2000" b="1" i="1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ЧТО ТАКОЕ БЮДЖЕТ?</a:t>
            </a:r>
            <a:endParaRPr lang="ru-RU" sz="2000" b="1" i="1" dirty="0">
              <a:solidFill>
                <a:srgbClr val="7030A0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quarter" idx="13"/>
          </p:nvPr>
        </p:nvSpPr>
        <p:spPr>
          <a:xfrm>
            <a:off x="179512" y="908720"/>
            <a:ext cx="8856984" cy="5832648"/>
          </a:xfrm>
        </p:spPr>
        <p:txBody>
          <a:bodyPr>
            <a:normAutofit/>
          </a:bodyPr>
          <a:lstStyle/>
          <a:p>
            <a:pPr algn="just"/>
            <a:endParaRPr lang="ru-RU" sz="1800" dirty="0" smtClean="0"/>
          </a:p>
          <a:p>
            <a:pPr algn="just"/>
            <a:endParaRPr lang="ru-RU" sz="1800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39552" y="3645024"/>
            <a:ext cx="7992887" cy="1152128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форма образования и расходования денежных средств, предназначенных для финансового обеспечения задач и функций государства и местного самоуправления. </a:t>
            </a:r>
          </a:p>
        </p:txBody>
      </p:sp>
      <p:sp>
        <p:nvSpPr>
          <p:cNvPr id="6" name="Овал 5"/>
          <p:cNvSpPr/>
          <p:nvPr/>
        </p:nvSpPr>
        <p:spPr>
          <a:xfrm>
            <a:off x="1763688" y="116632"/>
            <a:ext cx="5976664" cy="72008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>
                <a:latin typeface="Arial Black" panose="020B0A04020102020204" pitchFamily="34" charset="0"/>
              </a:rPr>
              <a:t>ЧТО ТАКОЕ БЮДЖЕТ?</a:t>
            </a:r>
            <a:endParaRPr lang="ru-RU" sz="2000" b="1" i="1" dirty="0">
              <a:latin typeface="Arial Black" panose="020B0A04020102020204" pitchFamily="34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1760265" y="3356992"/>
            <a:ext cx="5832648" cy="411333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БЮДЖЕТ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79512" y="1310190"/>
            <a:ext cx="4356484" cy="1758770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поступающие в бюджет денежные </a:t>
            </a:r>
            <a:r>
              <a:rPr lang="ru-RU" dirty="0" smtClean="0"/>
              <a:t>средства(налоги юридических и физических лиц, штрафы, административные платежи, сборы и др.)</a:t>
            </a:r>
            <a:endParaRPr lang="ru-RU" dirty="0"/>
          </a:p>
        </p:txBody>
      </p:sp>
      <p:sp>
        <p:nvSpPr>
          <p:cNvPr id="9" name="Овал 8"/>
          <p:cNvSpPr/>
          <p:nvPr/>
        </p:nvSpPr>
        <p:spPr>
          <a:xfrm>
            <a:off x="566267" y="1094166"/>
            <a:ext cx="3672408" cy="43204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ДОХОДЫ БЮДЖЕТА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932040" y="1310190"/>
            <a:ext cx="4104456" cy="1686762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Выплачиваемые из бюджета денежные средства (культура, благоустройство, жилищно-коммунальное хозяйство и др.)</a:t>
            </a:r>
            <a:endParaRPr lang="ru-RU" dirty="0"/>
          </a:p>
        </p:txBody>
      </p:sp>
      <p:sp>
        <p:nvSpPr>
          <p:cNvPr id="11" name="Овал 10"/>
          <p:cNvSpPr/>
          <p:nvPr/>
        </p:nvSpPr>
        <p:spPr>
          <a:xfrm>
            <a:off x="5220072" y="1094166"/>
            <a:ext cx="3528392" cy="43204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РАСХОДЫ БЮДЖЕТА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705" y="4941168"/>
            <a:ext cx="1279401" cy="864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Скругленный прямоугольник 11"/>
          <p:cNvSpPr/>
          <p:nvPr/>
        </p:nvSpPr>
        <p:spPr>
          <a:xfrm>
            <a:off x="1531342" y="5157192"/>
            <a:ext cx="7361138" cy="468051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Дефицит - превышение </a:t>
            </a:r>
            <a:r>
              <a:rPr lang="ru-RU" dirty="0"/>
              <a:t>расходов бюджета над его доходами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8334" y="5733256"/>
            <a:ext cx="1608162" cy="1124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Скругленный прямоугольник 12"/>
          <p:cNvSpPr/>
          <p:nvPr/>
        </p:nvSpPr>
        <p:spPr>
          <a:xfrm>
            <a:off x="179512" y="6021288"/>
            <a:ext cx="7128792" cy="513210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Профицит - превышение </a:t>
            </a:r>
            <a:r>
              <a:rPr lang="ru-RU" dirty="0"/>
              <a:t>доходов бюджета над его расходами.</a:t>
            </a:r>
          </a:p>
        </p:txBody>
      </p:sp>
    </p:spTree>
    <p:extLst>
      <p:ext uri="{BB962C8B-B14F-4D97-AF65-F5344CB8AC3E}">
        <p14:creationId xmlns:p14="http://schemas.microsoft.com/office/powerpoint/2010/main" val="3361808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260648"/>
            <a:ext cx="7920880" cy="1143000"/>
          </a:xfrm>
        </p:spPr>
        <p:txBody>
          <a:bodyPr/>
          <a:lstStyle/>
          <a:p>
            <a:pPr lvl="1"/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15616" y="1462336"/>
            <a:ext cx="7128792" cy="36004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220523" y="25872"/>
            <a:ext cx="8640960" cy="864096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РАСХОДЫ БЮДЖЕТА НА 2020 ГОД ПО ОБЩЕГОСУДАРСТВЕННЫМ ВОПРОСАМ</a:t>
            </a:r>
            <a:endParaRPr lang="ru-RU" sz="2000" b="1" i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39552" y="980728"/>
            <a:ext cx="8064896" cy="1113656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i="1" dirty="0" smtClean="0"/>
              <a:t>Подпрограмма </a:t>
            </a:r>
          </a:p>
          <a:p>
            <a:pPr algn="ctr"/>
            <a:r>
              <a:rPr lang="ru-RU" i="1" dirty="0" smtClean="0"/>
              <a:t>«Общегосударственные вопросы </a:t>
            </a:r>
            <a:r>
              <a:rPr lang="ru-RU" i="1" dirty="0" err="1" smtClean="0"/>
              <a:t>Усть-Ницинского</a:t>
            </a:r>
            <a:r>
              <a:rPr lang="ru-RU" i="1" dirty="0" smtClean="0"/>
              <a:t> сельского поселения» </a:t>
            </a:r>
          </a:p>
          <a:p>
            <a:pPr algn="ctr"/>
            <a:r>
              <a:rPr lang="ru-RU" i="1" dirty="0" smtClean="0"/>
              <a:t>8770,2 тыс. руб.</a:t>
            </a:r>
            <a:endParaRPr lang="ru-RU" i="1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23528" y="2276872"/>
            <a:ext cx="1584176" cy="1152128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Обеспечение деятельности </a:t>
            </a:r>
            <a:r>
              <a:rPr lang="ru-RU" sz="1200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</a:rPr>
              <a:t>ОМСУ</a:t>
            </a:r>
            <a:r>
              <a:rPr lang="ru-RU" sz="1200" dirty="0" smtClean="0">
                <a:solidFill>
                  <a:schemeClr val="bg1"/>
                </a:solidFill>
              </a:rPr>
              <a:t> –</a:t>
            </a:r>
            <a:r>
              <a:rPr lang="ru-RU" sz="1200" dirty="0" smtClean="0"/>
              <a:t>                 5 804,0 тыс. руб.</a:t>
            </a:r>
            <a:endParaRPr lang="ru-RU" sz="1200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23528" y="3623320"/>
            <a:ext cx="1584176" cy="1130424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Материально-техническое обеспечение ОМСУ –                      1014,0 тыс. руб.</a:t>
            </a:r>
            <a:endParaRPr lang="ru-RU" sz="1200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195736" y="2121058"/>
            <a:ext cx="1656184" cy="1872208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Организация профессиональной подготовки, переподготовки и повышения квалификации муниципальных  служащих –                 15,0 тыс. руб.</a:t>
            </a:r>
            <a:endParaRPr lang="ru-RU" sz="1200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963705" y="4143731"/>
            <a:ext cx="2232248" cy="1184684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Пенсионное обеспечение муниципальных служащих </a:t>
            </a:r>
            <a:r>
              <a:rPr lang="ru-RU" sz="1200" dirty="0" err="1" smtClean="0"/>
              <a:t>Усть-Ницинского</a:t>
            </a:r>
            <a:r>
              <a:rPr lang="ru-RU" sz="1200" dirty="0" smtClean="0"/>
              <a:t> сельского поселения  - 698,0 тыс. руб.</a:t>
            </a:r>
            <a:endParaRPr lang="ru-RU" sz="1200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212373" y="2121058"/>
            <a:ext cx="1872208" cy="1057672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Оказание услуг по опубликованию нормативных правовых актов -    61,0 тыс. руб.</a:t>
            </a:r>
            <a:endParaRPr lang="ru-RU" sz="1200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662660" y="3861048"/>
            <a:ext cx="1828800" cy="1404900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Исполнение судебных </a:t>
            </a:r>
            <a:r>
              <a:rPr lang="ru-RU" sz="1200" dirty="0" err="1" smtClean="0"/>
              <a:t>актовпо</a:t>
            </a:r>
            <a:r>
              <a:rPr lang="ru-RU" sz="1200" dirty="0" smtClean="0"/>
              <a:t> искам к </a:t>
            </a:r>
            <a:r>
              <a:rPr lang="ru-RU" sz="1200" dirty="0" err="1" smtClean="0"/>
              <a:t>Усть-Ницинскому</a:t>
            </a:r>
            <a:r>
              <a:rPr lang="ru-RU" sz="1200" dirty="0" smtClean="0"/>
              <a:t> сельскому поселению –            1146,0 тыс. руб.</a:t>
            </a:r>
            <a:endParaRPr lang="ru-RU" sz="1200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545520" y="2276872"/>
            <a:ext cx="2063080" cy="1440160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Уплата членских взносов в ассоциацию «Совет муниципальных образований Свердловской области» – 4,5 тыс. руб.</a:t>
            </a:r>
            <a:endParaRPr lang="ru-RU" sz="1200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139952" y="3304632"/>
            <a:ext cx="2304256" cy="775888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Формирование и содержание архивных фондов -                                     12,0 тыс. руб.</a:t>
            </a:r>
            <a:endParaRPr lang="ru-RU" sz="1200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283968" y="4188532"/>
            <a:ext cx="2160240" cy="1184684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Прочие выплаты по обязательствам муниципального образования   -                         10,0 тыс. руб.</a:t>
            </a:r>
            <a:endParaRPr lang="ru-RU" sz="1200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82522" y="5489240"/>
            <a:ext cx="5090286" cy="1252128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Создание условий для реализации мер, направленных на укрепление межнационального и межконфессионального согласия, сохранение и развитие языков и культуры народов РФ, проживающих на территории сельского поселения, профилактику межнациональных (межэтнических) конфликтов   - </a:t>
            </a:r>
          </a:p>
          <a:p>
            <a:pPr algn="ctr"/>
            <a:r>
              <a:rPr lang="ru-RU" sz="1200" dirty="0" smtClean="0"/>
              <a:t>5,5 тыс. руб. </a:t>
            </a:r>
            <a:endParaRPr lang="ru-RU" sz="1200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5868144" y="5487692"/>
            <a:ext cx="2952328" cy="1253676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/>
              <a:t>Осуществление государственного полномочия Свердловской области по определению перечня должностных лиц, уполномоченных составлять протоколы об админ. правонарушениях- 0,2 тыс. руб.</a:t>
            </a:r>
            <a:endParaRPr lang="ru-RU" sz="1100" dirty="0"/>
          </a:p>
        </p:txBody>
      </p:sp>
    </p:spTree>
    <p:extLst>
      <p:ext uri="{BB962C8B-B14F-4D97-AF65-F5344CB8AC3E}">
        <p14:creationId xmlns:p14="http://schemas.microsoft.com/office/powerpoint/2010/main" val="3352664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188640"/>
            <a:ext cx="6512511" cy="792088"/>
          </a:xfrm>
        </p:spPr>
        <p:txBody>
          <a:bodyPr/>
          <a:lstStyle/>
          <a:p>
            <a:pPr lvl="1" algn="ctr"/>
            <a:r>
              <a:rPr lang="ru-RU" sz="2400" b="1" i="1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НАЦИОНАЛЬНАЯ ОБОРОНА</a:t>
            </a:r>
            <a:endParaRPr lang="ru-RU" sz="2400" b="1" i="1" dirty="0">
              <a:solidFill>
                <a:srgbClr val="7030A0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331640" y="1052736"/>
            <a:ext cx="6120680" cy="1512168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Подпрограмма</a:t>
            </a:r>
          </a:p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«Обеспечение безопасности жизнедеятельности населения на территории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Усть-Ницинского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сельского поселения»</a:t>
            </a:r>
          </a:p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237,3 тыс. руб.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Стрелка вниз 4"/>
          <p:cNvSpPr/>
          <p:nvPr/>
        </p:nvSpPr>
        <p:spPr>
          <a:xfrm>
            <a:off x="2339752" y="2636912"/>
            <a:ext cx="484632" cy="762384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4" name="Picture 2" descr="C:\Users\76\Desktop\iSD1BBW1G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5639544"/>
            <a:ext cx="4229596" cy="1218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76\Desktop\i5X9TZK7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924944"/>
            <a:ext cx="4013572" cy="27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кругленный прямоугольник 5"/>
          <p:cNvSpPr/>
          <p:nvPr/>
        </p:nvSpPr>
        <p:spPr>
          <a:xfrm>
            <a:off x="467544" y="3501008"/>
            <a:ext cx="3744416" cy="2138536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Осуществление государственных полномочий по первичному воинскому учету на территориях, где отсутствуют военные </a:t>
            </a:r>
            <a:r>
              <a:rPr lang="ru-RU" dirty="0" err="1" smtClean="0"/>
              <a:t>комиссириаты</a:t>
            </a:r>
            <a:r>
              <a:rPr lang="ru-RU" dirty="0" smtClean="0"/>
              <a:t> – </a:t>
            </a:r>
          </a:p>
          <a:p>
            <a:pPr algn="ctr"/>
            <a:r>
              <a:rPr lang="ru-RU" dirty="0" smtClean="0"/>
              <a:t>237,3 тыс. рублей</a:t>
            </a:r>
            <a:endParaRPr lang="ru-RU" dirty="0"/>
          </a:p>
        </p:txBody>
      </p:sp>
      <p:sp>
        <p:nvSpPr>
          <p:cNvPr id="7" name="Овал 6"/>
          <p:cNvSpPr/>
          <p:nvPr/>
        </p:nvSpPr>
        <p:spPr>
          <a:xfrm>
            <a:off x="827584" y="116632"/>
            <a:ext cx="7677422" cy="73216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РАСХОДЫ БЮДЖЕТА НА 2020 ГОД ПО НАЦИОНАЛЬНОЙ ОБОРОНЕ</a:t>
            </a:r>
            <a:endParaRPr lang="ru-RU" sz="2000" b="1" i="1" dirty="0">
              <a:solidFill>
                <a:srgbClr val="7030A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2884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7920880" cy="1215008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107504" y="0"/>
            <a:ext cx="8928991" cy="1412776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РАСХОДЫ БЮДЖЕТА НА 2020</a:t>
            </a:r>
          </a:p>
          <a:p>
            <a:pPr algn="ctr"/>
            <a:r>
              <a:rPr lang="ru-RU" sz="2000" b="1" i="1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ГОД ПО НАЦИОНАЛЬНОЙ БЕЗОПАСНОСТИ И ПРАВООХРАНИТЕЛЬНОЙ ДЕЯТЕЛЬНОСТИ</a:t>
            </a:r>
            <a:endParaRPr lang="ru-RU" sz="2000" b="1" i="1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899592" y="1412776"/>
            <a:ext cx="7128792" cy="108012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Подпрограмма «Обеспечение безопасности жизнедеятельности населения на территории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Усть-Ницинского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сельского поселения»  -         </a:t>
            </a:r>
          </a:p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1043,0 тыс. руб.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51519" y="2960346"/>
            <a:ext cx="2504629" cy="3744416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Приобретение и обустройство пожарных водоемов, противопожарная пропаганда, опахивание населенных пунктов, содержание ДПК д. </a:t>
            </a:r>
            <a:r>
              <a:rPr lang="ru-RU" dirty="0" err="1" smtClean="0"/>
              <a:t>Жирякова</a:t>
            </a:r>
            <a:r>
              <a:rPr lang="ru-RU" dirty="0" smtClean="0"/>
              <a:t> – 1012,0 тыс. рублей</a:t>
            </a:r>
            <a:endParaRPr lang="ru-RU" dirty="0"/>
          </a:p>
        </p:txBody>
      </p:sp>
      <p:sp>
        <p:nvSpPr>
          <p:cNvPr id="8" name="Стрелка вниз 7"/>
          <p:cNvSpPr/>
          <p:nvPr/>
        </p:nvSpPr>
        <p:spPr>
          <a:xfrm rot="19023632">
            <a:off x="4079592" y="2445312"/>
            <a:ext cx="484632" cy="715528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644008" y="2780928"/>
            <a:ext cx="2304256" cy="1368152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Страхование ДНД</a:t>
            </a:r>
          </a:p>
          <a:p>
            <a:pPr algn="ctr"/>
            <a:r>
              <a:rPr lang="ru-RU" dirty="0" smtClean="0">
                <a:solidFill>
                  <a:schemeClr val="bg1"/>
                </a:solidFill>
              </a:rPr>
              <a:t>31,0 тыс. руб.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0" name="Стрелка вниз 9"/>
          <p:cNvSpPr/>
          <p:nvPr/>
        </p:nvSpPr>
        <p:spPr>
          <a:xfrm rot="2421789">
            <a:off x="2513832" y="2418684"/>
            <a:ext cx="484632" cy="715529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C:\Users\76\Desktop\iYMV9MLTN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9412" y="2389678"/>
            <a:ext cx="2013929" cy="1763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76\Desktop\i2LO3YPTF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5991" y="4149080"/>
            <a:ext cx="4680521" cy="2555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1022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8325" y="260648"/>
            <a:ext cx="7086003" cy="28803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683568" y="0"/>
            <a:ext cx="7632848" cy="126876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i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РАСХОДЫ БЮДЖЕТА НА 2020ГОД ПО НАЦИОНАЛЬНОЙ ЭКОНОМИКЕ</a:t>
            </a:r>
            <a:endParaRPr lang="ru-RU" sz="2000" i="1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5" y="5254352"/>
            <a:ext cx="2124236" cy="1584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8720" y="4319901"/>
            <a:ext cx="1728192" cy="1629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C:\Users\76\Desktop\l_21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913" y="4857564"/>
            <a:ext cx="2232248" cy="1811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Скругленный прямоугольник 6"/>
          <p:cNvSpPr/>
          <p:nvPr/>
        </p:nvSpPr>
        <p:spPr>
          <a:xfrm>
            <a:off x="251520" y="1009328"/>
            <a:ext cx="2520280" cy="1843608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Подпрограмма «Обеспечение безопасности жизнедеятельности населения на территории </a:t>
            </a:r>
            <a:r>
              <a:rPr lang="ru-RU" sz="1400" dirty="0" err="1" smtClean="0"/>
              <a:t>Усть-Ницинского</a:t>
            </a:r>
            <a:r>
              <a:rPr lang="ru-RU" sz="1400" dirty="0" smtClean="0"/>
              <a:t> сельского поселения» -                  267,0 тыс. руб.</a:t>
            </a:r>
            <a:endParaRPr lang="ru-RU" sz="1400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200278" y="1052736"/>
            <a:ext cx="3243930" cy="1079044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Подпрограмма «Развитие транспорта и дорожного хозяйства на территории </a:t>
            </a:r>
            <a:r>
              <a:rPr lang="ru-RU" sz="1400" dirty="0" err="1" smtClean="0"/>
              <a:t>Усть-Ницинского</a:t>
            </a:r>
            <a:r>
              <a:rPr lang="ru-RU" sz="1400" dirty="0" smtClean="0"/>
              <a:t> сельского поселения» -                     8725,0 тыс. руб.        </a:t>
            </a:r>
            <a:endParaRPr lang="ru-RU" sz="1400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660232" y="908720"/>
            <a:ext cx="2455167" cy="2029568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Подпрограмма «Развитие земельных и имущественных отношений </a:t>
            </a:r>
            <a:r>
              <a:rPr lang="ru-RU" sz="1400" dirty="0" err="1" smtClean="0"/>
              <a:t>Усть-Ницинского</a:t>
            </a:r>
            <a:r>
              <a:rPr lang="ru-RU" sz="1400" dirty="0" smtClean="0"/>
              <a:t> сельского поселения»-                826,0 тыс. руб.</a:t>
            </a:r>
            <a:endParaRPr lang="ru-RU" sz="14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245923" y="3360409"/>
            <a:ext cx="2060600" cy="1353107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err="1" smtClean="0"/>
              <a:t>Противопаводковые</a:t>
            </a:r>
            <a:r>
              <a:rPr lang="ru-RU" sz="1400" dirty="0" smtClean="0"/>
              <a:t> мероприятия по ремонту ГТС д. Замотаева, д. Ермакова –                       </a:t>
            </a:r>
          </a:p>
          <a:p>
            <a:pPr algn="ctr"/>
            <a:r>
              <a:rPr lang="ru-RU" sz="1400" dirty="0" smtClean="0"/>
              <a:t> 267,0 тыс. руб.</a:t>
            </a:r>
            <a:endParaRPr lang="ru-RU" sz="1400" dirty="0"/>
          </a:p>
        </p:txBody>
      </p:sp>
      <p:pic>
        <p:nvPicPr>
          <p:cNvPr id="6" name="Picture 2" descr="C:\Users\76\Desktop\48851409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5900142"/>
            <a:ext cx="2736304" cy="957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6732240" y="3261630"/>
            <a:ext cx="2411761" cy="8807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Расширение границ населенных пунктов –              801,0 тыс. руб.</a:t>
            </a:r>
            <a:endParaRPr lang="ru-RU" sz="14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035776" y="2420888"/>
            <a:ext cx="2784583" cy="72008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Содержание паромной переправы –                 140,0тыс. руб.</a:t>
            </a:r>
            <a:endParaRPr lang="ru-RU" sz="14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807887" y="3261630"/>
            <a:ext cx="3240360" cy="8807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Текущий и капитальный ремонт автомобильных дорог общего пользования местного значения  - </a:t>
            </a:r>
          </a:p>
          <a:p>
            <a:pPr algn="ctr"/>
            <a:r>
              <a:rPr lang="ru-RU" sz="1400" dirty="0" smtClean="0"/>
              <a:t>250,0 тыс. руб.</a:t>
            </a:r>
            <a:endParaRPr lang="ru-RU" sz="14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2958581" y="4272630"/>
            <a:ext cx="2845258" cy="671327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Содержание автомобильных дорог общего пользования – </a:t>
            </a:r>
          </a:p>
          <a:p>
            <a:pPr algn="ctr"/>
            <a:r>
              <a:rPr lang="ru-RU" sz="1400" dirty="0" smtClean="0"/>
              <a:t>8128,0тыс. руб.</a:t>
            </a:r>
            <a:endParaRPr lang="ru-RU" sz="1400" dirty="0"/>
          </a:p>
        </p:txBody>
      </p:sp>
      <p:sp>
        <p:nvSpPr>
          <p:cNvPr id="18" name="Блок-схема: процесс 17"/>
          <p:cNvSpPr/>
          <p:nvPr/>
        </p:nvSpPr>
        <p:spPr>
          <a:xfrm>
            <a:off x="2990070" y="5114109"/>
            <a:ext cx="2830289" cy="859823"/>
          </a:xfrm>
          <a:prstGeom prst="flowChartProcess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Осуществление мероприятий по оформлению права  собственности автомобильных дорог – 207,0 тыс. руб.</a:t>
            </a:r>
            <a:endParaRPr lang="ru-RU" sz="14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6516216" y="4293095"/>
            <a:ext cx="2627783" cy="936105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Выполнение кадастровых работ и оформление документов –                            25,0 тыс. руб</a:t>
            </a:r>
            <a:r>
              <a:rPr lang="ru-RU" sz="1030" dirty="0" smtClean="0"/>
              <a:t>.</a:t>
            </a:r>
            <a:endParaRPr lang="ru-RU" sz="1030" dirty="0"/>
          </a:p>
        </p:txBody>
      </p:sp>
      <p:cxnSp>
        <p:nvCxnSpPr>
          <p:cNvPr id="19" name="Прямая со стрелкой 18"/>
          <p:cNvCxnSpPr>
            <a:stCxn id="7" idx="2"/>
            <a:endCxn id="12" idx="0"/>
          </p:cNvCxnSpPr>
          <p:nvPr/>
        </p:nvCxnSpPr>
        <p:spPr>
          <a:xfrm flipH="1">
            <a:off x="1276223" y="2852936"/>
            <a:ext cx="235437" cy="50747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flipH="1">
            <a:off x="4644008" y="2131780"/>
            <a:ext cx="72008" cy="2891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>
            <a:off x="7999722" y="2938288"/>
            <a:ext cx="0" cy="33676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6616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60648"/>
            <a:ext cx="8928992" cy="961256"/>
          </a:xfrm>
        </p:spPr>
        <p:txBody>
          <a:bodyPr/>
          <a:lstStyle/>
          <a:p>
            <a:pPr lvl="1" algn="ctr"/>
            <a:endParaRPr lang="ru-RU" sz="2000" b="1" i="1" dirty="0">
              <a:solidFill>
                <a:srgbClr val="7030A0"/>
              </a:solidFill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1331640" y="476672"/>
            <a:ext cx="72008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251520" y="0"/>
            <a:ext cx="8568952" cy="1196752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i="1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РАСХОДЫ БЮДЖЕТА НА 2020 ГОД ПО ЖИЛИЩНО-КОММУНАЛЬНОМУ ХОЗЯЙСТВУ</a:t>
            </a:r>
            <a:endParaRPr lang="ru-RU" sz="2000" i="1" dirty="0">
              <a:solidFill>
                <a:srgbClr val="7030A0"/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049805" y="1328970"/>
            <a:ext cx="6976963" cy="1234777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Подпрограмма «Развитие жилищно-коммунального хозяйства и повышение энергетической эффективности в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Усть-Ницинском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сельском поселении» - </a:t>
            </a:r>
          </a:p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4811,0 тыс. руб.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275515" y="2564904"/>
            <a:ext cx="4054872" cy="889827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7030A0"/>
                </a:solidFill>
              </a:rPr>
              <a:t>Жилищное хозяйство – 862,0 тыс. руб.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99889" y="3893367"/>
            <a:ext cx="1131751" cy="1526766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Ремонт крыши с. </a:t>
            </a:r>
            <a:r>
              <a:rPr lang="ru-RU" sz="1600" dirty="0" err="1" smtClean="0"/>
              <a:t>Краснослободское</a:t>
            </a:r>
            <a:r>
              <a:rPr lang="ru-RU" sz="1600" dirty="0" smtClean="0"/>
              <a:t>                    349,0 тыс. руб.</a:t>
            </a:r>
            <a:endParaRPr lang="ru-RU" sz="16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083236" y="3522800"/>
            <a:ext cx="1614468" cy="2299524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Взносы за капитальный ремонт общего имущества в многоквартирных домах –              12,0 тыс. руб.</a:t>
            </a:r>
            <a:endParaRPr lang="ru-RU" sz="1600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1403648" y="3721181"/>
            <a:ext cx="1584176" cy="1843503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Ремонт подъезда, квартир муниципального имущества    501,0 тыс. </a:t>
            </a:r>
            <a:r>
              <a:rPr lang="ru-RU" sz="1600" dirty="0" err="1" smtClean="0"/>
              <a:t>руб</a:t>
            </a:r>
            <a:endParaRPr lang="ru-RU" sz="1600" dirty="0"/>
          </a:p>
        </p:txBody>
      </p:sp>
      <p:sp>
        <p:nvSpPr>
          <p:cNvPr id="5" name="Овал 4"/>
          <p:cNvSpPr/>
          <p:nvPr/>
        </p:nvSpPr>
        <p:spPr>
          <a:xfrm>
            <a:off x="5121932" y="2564904"/>
            <a:ext cx="3872805" cy="889827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7030A0"/>
                </a:solidFill>
              </a:rPr>
              <a:t>Коммунальное хозяйство – 467,0 тыс. рублей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778514" y="3671317"/>
            <a:ext cx="1388740" cy="2515549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Прокладка трубы водоснабжения по ул. </a:t>
            </a:r>
            <a:r>
              <a:rPr lang="ru-RU" sz="1600" dirty="0" err="1" smtClean="0"/>
              <a:t>Шанаурина</a:t>
            </a:r>
            <a:r>
              <a:rPr lang="ru-RU" sz="1600" dirty="0" smtClean="0"/>
              <a:t>, с. </a:t>
            </a:r>
            <a:r>
              <a:rPr lang="ru-RU" sz="1600" dirty="0" err="1" smtClean="0"/>
              <a:t>Усть-Ницинское</a:t>
            </a:r>
            <a:r>
              <a:rPr lang="ru-RU" sz="1600" dirty="0" smtClean="0"/>
              <a:t> кое – </a:t>
            </a:r>
          </a:p>
          <a:p>
            <a:pPr algn="ctr"/>
            <a:r>
              <a:rPr lang="ru-RU" sz="1600" dirty="0" smtClean="0"/>
              <a:t>107,0 тыс. руб.</a:t>
            </a:r>
            <a:endParaRPr lang="ru-RU" sz="1600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6233452" y="3645107"/>
            <a:ext cx="1578908" cy="1763788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Приобретение                 труб, материалов для ремонта теплотрассы 340,0 тыс. руб.</a:t>
            </a:r>
            <a:endParaRPr lang="ru-RU" sz="1600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7884368" y="3735183"/>
            <a:ext cx="1185043" cy="1507437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Приобретение насоса– 20,0 </a:t>
            </a:r>
          </a:p>
          <a:p>
            <a:pPr algn="ctr"/>
            <a:r>
              <a:rPr lang="ru-RU" sz="1600" dirty="0" smtClean="0"/>
              <a:t>тыс. руб.</a:t>
            </a:r>
            <a:endParaRPr lang="ru-RU" sz="1600" dirty="0"/>
          </a:p>
        </p:txBody>
      </p:sp>
      <p:pic>
        <p:nvPicPr>
          <p:cNvPr id="1026" name="Picture 2" descr="C:\Users\76\Desktop\ПРЕЗЕНТАЦИЯ\картинки\063f9eb698ee191291396b9fba08961a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20133"/>
            <a:ext cx="2500561" cy="1437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3" name="Прямая соединительная линия 62"/>
          <p:cNvCxnSpPr/>
          <p:nvPr/>
        </p:nvCxnSpPr>
        <p:spPr>
          <a:xfrm flipV="1">
            <a:off x="611560" y="3356993"/>
            <a:ext cx="576064" cy="5363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9" name="Прямая соединительная линия 1028"/>
          <p:cNvCxnSpPr>
            <a:stCxn id="8" idx="4"/>
            <a:endCxn id="27" idx="0"/>
          </p:cNvCxnSpPr>
          <p:nvPr/>
        </p:nvCxnSpPr>
        <p:spPr>
          <a:xfrm flipH="1">
            <a:off x="2195736" y="3454731"/>
            <a:ext cx="107215" cy="2664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5" name="Прямая соединительная линия 1034"/>
          <p:cNvCxnSpPr>
            <a:stCxn id="8" idx="5"/>
            <a:endCxn id="10" idx="0"/>
          </p:cNvCxnSpPr>
          <p:nvPr/>
        </p:nvCxnSpPr>
        <p:spPr>
          <a:xfrm>
            <a:off x="3736565" y="3324419"/>
            <a:ext cx="153905" cy="19838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9" name="Прямая соединительная линия 1038"/>
          <p:cNvCxnSpPr>
            <a:stCxn id="5" idx="4"/>
          </p:cNvCxnSpPr>
          <p:nvPr/>
        </p:nvCxnSpPr>
        <p:spPr>
          <a:xfrm>
            <a:off x="7058335" y="3454731"/>
            <a:ext cx="4538" cy="30630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3" name="Прямая соединительная линия 1042"/>
          <p:cNvCxnSpPr>
            <a:stCxn id="5" idx="5"/>
          </p:cNvCxnSpPr>
          <p:nvPr/>
        </p:nvCxnSpPr>
        <p:spPr>
          <a:xfrm>
            <a:off x="8427578" y="3324419"/>
            <a:ext cx="222747" cy="3727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7" name="Прямая соединительная линия 1046"/>
          <p:cNvCxnSpPr>
            <a:stCxn id="5" idx="3"/>
          </p:cNvCxnSpPr>
          <p:nvPr/>
        </p:nvCxnSpPr>
        <p:spPr>
          <a:xfrm flipH="1">
            <a:off x="5265950" y="3324419"/>
            <a:ext cx="423141" cy="3967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 descr="https://19.img.avito.st/640x480/482712831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5455" y="5632252"/>
            <a:ext cx="2232249" cy="1225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fkr36.ru/uploads/a7b7e73a79058909860fca2748caea5138f5871c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3452" y="5420132"/>
            <a:ext cx="2835959" cy="1437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3889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332656"/>
            <a:ext cx="8280920" cy="926976"/>
          </a:xfrm>
        </p:spPr>
        <p:txBody>
          <a:bodyPr/>
          <a:lstStyle/>
          <a:p>
            <a:pPr lvl="1"/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139517" y="44624"/>
            <a:ext cx="4428369" cy="1500034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7030A0"/>
                </a:solidFill>
              </a:rPr>
              <a:t>Благоустройство –                      3482,0тыс. руб.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43769" y="2002597"/>
            <a:ext cx="2952328" cy="768263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Сервисное обслуживание установки «</a:t>
            </a:r>
            <a:r>
              <a:rPr lang="ru-RU" sz="1400" dirty="0" err="1" smtClean="0"/>
              <a:t>Акварос</a:t>
            </a:r>
            <a:r>
              <a:rPr lang="ru-RU" sz="1400" dirty="0" smtClean="0"/>
              <a:t>»                 105,0 тыс. руб.</a:t>
            </a:r>
            <a:endParaRPr lang="ru-RU" sz="1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85695" y="2927486"/>
            <a:ext cx="2934326" cy="72008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Приобретение роторной косилки КРН-2,1 и триммеров </a:t>
            </a:r>
          </a:p>
          <a:p>
            <a:pPr algn="ctr"/>
            <a:r>
              <a:rPr lang="ru-RU" sz="1400" dirty="0" smtClean="0"/>
              <a:t>- 300,0 тыс. руб.                  </a:t>
            </a:r>
            <a:endParaRPr lang="ru-RU" sz="14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968044" y="320709"/>
            <a:ext cx="3240360" cy="1134203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Производственный контроль нецентрализованных источников водоснабжения -                            50,0 тыс. руб.</a:t>
            </a:r>
            <a:endParaRPr lang="ru-RU" sz="14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6012160" y="1772816"/>
            <a:ext cx="2952328" cy="1152497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Ремонт обелисков в с. </a:t>
            </a:r>
            <a:r>
              <a:rPr lang="ru-RU" sz="1400" dirty="0" err="1" smtClean="0"/>
              <a:t>Краснослободское</a:t>
            </a:r>
            <a:r>
              <a:rPr lang="ru-RU" sz="1400" dirty="0" smtClean="0"/>
              <a:t> и д. Ермакова-                                                  1200,0 тыс. руб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61186" y="3789040"/>
            <a:ext cx="2952328" cy="72008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err="1" smtClean="0"/>
              <a:t>Обкашивание</a:t>
            </a:r>
            <a:r>
              <a:rPr lang="ru-RU" sz="1400" dirty="0" smtClean="0"/>
              <a:t> территорий населенных  пунктов, парков –                 250,0 тыс. рублей</a:t>
            </a:r>
            <a:endParaRPr lang="ru-RU" sz="14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26849" y="4725144"/>
            <a:ext cx="2959986" cy="9001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Обслуживание водозаборной станции –                                          53,0 тыс. руб. </a:t>
            </a:r>
            <a:endParaRPr lang="ru-RU" sz="14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122917" y="5733256"/>
            <a:ext cx="2934326" cy="108012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Трудоустройство несовершеннолетних граждан в возрасте от 14 до 18 лет –           100,0 тыс. руб.</a:t>
            </a:r>
            <a:endParaRPr lang="ru-RU" sz="14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3483654" y="2996952"/>
            <a:ext cx="2885681" cy="1026114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err="1" smtClean="0"/>
              <a:t>Аккарицидная</a:t>
            </a:r>
            <a:r>
              <a:rPr lang="ru-RU" sz="1400" dirty="0" smtClean="0"/>
              <a:t> обработка парков населенных пунктов от  </a:t>
            </a:r>
            <a:r>
              <a:rPr lang="ru-RU" sz="1400" dirty="0" err="1" smtClean="0"/>
              <a:t>от</a:t>
            </a:r>
            <a:r>
              <a:rPr lang="ru-RU" sz="1400" dirty="0" smtClean="0"/>
              <a:t> клещей – </a:t>
            </a:r>
          </a:p>
          <a:p>
            <a:pPr algn="ctr"/>
            <a:r>
              <a:rPr lang="ru-RU" sz="1400" dirty="0" smtClean="0"/>
              <a:t>11,0 тыс. руб. </a:t>
            </a:r>
            <a:endParaRPr lang="ru-RU" sz="14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3483654" y="4149080"/>
            <a:ext cx="2758777" cy="936104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Прочие мероприятия по благоустройству –                         1243,0тыс. руб.</a:t>
            </a:r>
            <a:endParaRPr lang="ru-RU" sz="1400" dirty="0"/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 flipH="1">
            <a:off x="1403648" y="1470850"/>
            <a:ext cx="402381" cy="53174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4160964" y="1294929"/>
            <a:ext cx="702078" cy="4058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C:\Users\76\Desktop\80491007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3176973"/>
            <a:ext cx="2843808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C:\Users\76\Desktop\DSC0599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6835" y="5013176"/>
            <a:ext cx="3552417" cy="1844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76\Desktop\ПРЕЗЕНТАЦИЯ\картинки\12185529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5085184"/>
            <a:ext cx="2555776" cy="1781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Прямоугольник 19"/>
          <p:cNvSpPr/>
          <p:nvPr/>
        </p:nvSpPr>
        <p:spPr>
          <a:xfrm>
            <a:off x="3483654" y="1700808"/>
            <a:ext cx="2168466" cy="1152128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Бурение и обустройство новых колодцев -                                        170,0 тыс. руб.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464905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712968" cy="1143000"/>
          </a:xfrm>
        </p:spPr>
        <p:txBody>
          <a:bodyPr/>
          <a:lstStyle/>
          <a:p>
            <a:pPr lvl="1" algn="ctr"/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467544" y="198587"/>
            <a:ext cx="7848872" cy="936104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>
                <a:latin typeface="Arial Black" panose="020B0A04020102020204" pitchFamily="34" charset="0"/>
              </a:rPr>
              <a:t>РАСХОДЫ БЮДЖЕТА НА 2020 ГОД ПО ОБРАЗОВАНИЮ</a:t>
            </a:r>
            <a:endParaRPr lang="ru-RU" sz="2000" b="1" i="1" dirty="0">
              <a:latin typeface="Arial Black" panose="020B0A040201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01105" y="3140968"/>
            <a:ext cx="3672408" cy="1368152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Организация и осуществление мероприятий по работе с детьми и молодежью –                   11,0 тыс. руб</a:t>
            </a:r>
            <a:r>
              <a:rPr lang="ru-RU" dirty="0"/>
              <a:t>.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043608" y="1268760"/>
            <a:ext cx="7416823" cy="1368152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Подпрограмма «Развитие физической культуры и спорта на территории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Усть-Ницинского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сельского поселения» -                          11,0 тыс. руб. 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C:\Users\76\Desktop\ПРЕЗЕНТАЦИЯ\картинки\thumb_crop_276x180_cover_21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105" y="4725144"/>
            <a:ext cx="3168352" cy="2054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76\Desktop\Общество инвалидов и ветеранов\DSC0153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3353" y="3645024"/>
            <a:ext cx="4718967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5147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116632"/>
            <a:ext cx="6512511" cy="936104"/>
          </a:xfrm>
        </p:spPr>
        <p:txBody>
          <a:bodyPr/>
          <a:lstStyle/>
          <a:p>
            <a:pPr lvl="1" algn="ctr"/>
            <a:endParaRPr lang="ru-RU" sz="2000" b="1" i="1" dirty="0">
              <a:latin typeface="Arial Black" panose="020B0A04020102020204" pitchFamily="34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717269" y="108926"/>
            <a:ext cx="7920880" cy="946026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>
                <a:latin typeface="Arial Black" panose="020B0A04020102020204" pitchFamily="34" charset="0"/>
              </a:rPr>
              <a:t>РАСХОДЫ БЮДЖЕТА НА 2020 ГОД ПО КУЛЬТУРЕ И </a:t>
            </a:r>
            <a:r>
              <a:rPr lang="ru-RU" sz="2000" i="1" dirty="0" smtClean="0">
                <a:latin typeface="Arial Black" panose="020B0A04020102020204" pitchFamily="34" charset="0"/>
              </a:rPr>
              <a:t>КИНЕМАТОГРАФИИ</a:t>
            </a:r>
            <a:endParaRPr lang="ru-RU" sz="2000" i="1" dirty="0">
              <a:latin typeface="Arial Black" panose="020B0A04020102020204" pitchFamily="34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290488" y="1124744"/>
            <a:ext cx="6408712" cy="936104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Подпрограмма «Развитие культуры </a:t>
            </a:r>
            <a:r>
              <a:rPr lang="ru-RU" dirty="0" err="1" smtClean="0"/>
              <a:t>Усть-Ницинского</a:t>
            </a:r>
            <a:r>
              <a:rPr lang="ru-RU" dirty="0" smtClean="0"/>
              <a:t> сельского поселения  -                                  </a:t>
            </a:r>
          </a:p>
          <a:p>
            <a:pPr algn="ctr"/>
            <a:r>
              <a:rPr lang="ru-RU" dirty="0" smtClean="0"/>
              <a:t>   26151,0тыс. руб.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355976" y="2271936"/>
            <a:ext cx="1766771" cy="2093168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Ремонт кровли </a:t>
            </a:r>
            <a:r>
              <a:rPr lang="ru-RU" sz="1600" dirty="0" err="1" smtClean="0"/>
              <a:t>Усть-Ницинского</a:t>
            </a:r>
            <a:r>
              <a:rPr lang="ru-RU" sz="1600" dirty="0" smtClean="0"/>
              <a:t> ДК –          1745,0 тыс. руб.</a:t>
            </a:r>
            <a:endParaRPr lang="ru-RU" sz="16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4300" y="2487960"/>
            <a:ext cx="2160240" cy="1872210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Субсидии на обеспечение муниципального задания в сфере деятельности культуры -                         20013,0 тыс. руб.</a:t>
            </a:r>
            <a:endParaRPr lang="ru-RU" sz="16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271191" y="2244316"/>
            <a:ext cx="1872208" cy="2016224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/>
              <a:t>Субсидии на обеспечение муниципального задания в сфере </a:t>
            </a:r>
            <a:r>
              <a:rPr lang="ru-RU" sz="1600" dirty="0" smtClean="0"/>
              <a:t>библиотечной деятельности –       4393,0тыс. руб.</a:t>
            </a:r>
            <a:endParaRPr lang="ru-RU" sz="1600" dirty="0"/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3383868" y="2055912"/>
            <a:ext cx="0" cy="1884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flipH="1">
            <a:off x="1475656" y="2060848"/>
            <a:ext cx="504056" cy="4271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1" name="Picture 3" descr="C:\Users\76\Desktop\DSC02509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2487381"/>
            <a:ext cx="2627784" cy="1805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76\Desktop\DSCN7673(1)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4509121"/>
            <a:ext cx="3536114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C:\Users\76\Desktop\DSCN5805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1402" y="4540200"/>
            <a:ext cx="3168352" cy="2048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76\Desktop\20161202_134742[1]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4540200"/>
            <a:ext cx="2664296" cy="2048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Прямая соединительная линия 10"/>
          <p:cNvCxnSpPr>
            <a:endCxn id="6" idx="0"/>
          </p:cNvCxnSpPr>
          <p:nvPr/>
        </p:nvCxnSpPr>
        <p:spPr>
          <a:xfrm>
            <a:off x="5148064" y="2055912"/>
            <a:ext cx="91298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9747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404664"/>
            <a:ext cx="6512511" cy="720080"/>
          </a:xfrm>
        </p:spPr>
        <p:txBody>
          <a:bodyPr/>
          <a:lstStyle/>
          <a:p>
            <a:pPr algn="ctr"/>
            <a:r>
              <a:rPr lang="ru-RU" sz="2000" dirty="0" smtClean="0"/>
              <a:t>НА ТЕРРИТОРИИ УСТЬ-НИЦИНСКОГО СЕЛЬСКОГО ПОСЕЛЕНИЯ ФУНКЦИОНИРУЕТ:</a:t>
            </a: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3429000"/>
            <a:ext cx="9144000" cy="6587827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Расходы бюджета </a:t>
            </a:r>
            <a:r>
              <a:rPr lang="ru-RU" dirty="0" err="1" smtClean="0">
                <a:solidFill>
                  <a:srgbClr val="FF0000"/>
                </a:solidFill>
              </a:rPr>
              <a:t>Усть-Ницинского</a:t>
            </a:r>
            <a:r>
              <a:rPr lang="ru-RU" dirty="0" smtClean="0">
                <a:solidFill>
                  <a:srgbClr val="FF0000"/>
                </a:solidFill>
              </a:rPr>
              <a:t> сельского поселения на культуру в расчете на одного жителя в 2020 году составят </a:t>
            </a:r>
          </a:p>
          <a:p>
            <a:pPr algn="ctr"/>
            <a:r>
              <a:rPr lang="ru-RU" dirty="0" smtClean="0">
                <a:solidFill>
                  <a:srgbClr val="FF0000"/>
                </a:solidFill>
              </a:rPr>
              <a:t>9 266,83руб.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683568" y="116632"/>
            <a:ext cx="7920880" cy="1080120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>
                <a:latin typeface="Arial Black" panose="020B0A04020102020204" pitchFamily="34" charset="0"/>
              </a:rPr>
              <a:t>НА ТЕРРИТОРИИ УСТЬ-НИЦИНСКОГО СЕЛЬСКОГО ПОСЕЛЕНИЯ ФУНКЦИОНИРУЕТ:</a:t>
            </a:r>
            <a:endParaRPr lang="ru-RU" sz="2000" b="1" i="1" dirty="0">
              <a:latin typeface="Arial Black" panose="020B0A04020102020204" pitchFamily="34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446485" y="1412776"/>
            <a:ext cx="6480720" cy="792088"/>
          </a:xfrm>
          <a:prstGeom prst="round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Муниципальное бюджетное учреждение культуры «</a:t>
            </a:r>
            <a:r>
              <a:rPr lang="ru-RU" dirty="0" err="1" smtClean="0"/>
              <a:t>Усть</a:t>
            </a:r>
            <a:r>
              <a:rPr lang="ru-RU" dirty="0" smtClean="0"/>
              <a:t>-  </a:t>
            </a:r>
            <a:r>
              <a:rPr lang="ru-RU" dirty="0" err="1"/>
              <a:t>Ницинский</a:t>
            </a:r>
            <a:r>
              <a:rPr lang="ru-RU" dirty="0"/>
              <a:t> </a:t>
            </a:r>
            <a:r>
              <a:rPr lang="ru-RU" dirty="0" smtClean="0"/>
              <a:t>КДЦ» </a:t>
            </a:r>
            <a:r>
              <a:rPr lang="ru-RU" dirty="0" err="1" smtClean="0"/>
              <a:t>Усть-Ницинского</a:t>
            </a:r>
            <a:r>
              <a:rPr lang="ru-RU" dirty="0" smtClean="0"/>
              <a:t> сельского поселения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69787" y="2348880"/>
            <a:ext cx="7835205" cy="792088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 состав учреждения входят 4 дома </a:t>
            </a:r>
            <a:r>
              <a:rPr lang="ru-RU" dirty="0"/>
              <a:t>к</a:t>
            </a:r>
            <a:r>
              <a:rPr lang="ru-RU" dirty="0" smtClean="0"/>
              <a:t>ультуры, 5 сельских клубов, 7 сельских библиотек</a:t>
            </a:r>
            <a:endParaRPr lang="ru-RU" dirty="0"/>
          </a:p>
        </p:txBody>
      </p:sp>
      <p:pic>
        <p:nvPicPr>
          <p:cNvPr id="1027" name="Picture 3" descr="C:\Users\76\Desktop\ResizesofsIMG_299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639444"/>
            <a:ext cx="2880320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76\Desktop\10910735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4409793"/>
            <a:ext cx="2915816" cy="2348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76\Desktop\DSCN3296[1]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4725144"/>
            <a:ext cx="2520280" cy="2002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2538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260648"/>
            <a:ext cx="6408712" cy="86409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395536" y="116632"/>
            <a:ext cx="8424936" cy="1224136"/>
          </a:xfrm>
          <a:prstGeom prst="ellipse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>
                <a:latin typeface="Arial Black" panose="020B0A04020102020204" pitchFamily="34" charset="0"/>
              </a:rPr>
              <a:t>РАСХОДЫ БЮДЖЕТА НА 2020 ГОД НА СОЦИАЛЬНУЮ ПОЛИТИКУ -                                                                             11,0 ТЫС. РУБ.</a:t>
            </a:r>
            <a:endParaRPr lang="ru-RU" sz="2000" b="1" i="1" dirty="0">
              <a:latin typeface="Arial Black" panose="020B0A04020102020204" pitchFamily="34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467544" y="1628800"/>
            <a:ext cx="8136904" cy="91440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Подпрограмма «Социальная политика в </a:t>
            </a:r>
            <a:r>
              <a:rPr lang="ru-RU" dirty="0" err="1" smtClean="0"/>
              <a:t>Усть-Ницинском</a:t>
            </a:r>
            <a:r>
              <a:rPr lang="ru-RU" dirty="0" smtClean="0"/>
              <a:t> сельском поселении»- 11,0 тыс. руб.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2804368"/>
            <a:ext cx="3744416" cy="1868215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7030A0"/>
                </a:solidFill>
              </a:rPr>
              <a:t>Организация и проведение </a:t>
            </a:r>
            <a:r>
              <a:rPr lang="ru-RU" dirty="0" smtClean="0">
                <a:solidFill>
                  <a:srgbClr val="7030A0"/>
                </a:solidFill>
              </a:rPr>
              <a:t>мероприятий, </a:t>
            </a:r>
            <a:r>
              <a:rPr lang="ru-RU" dirty="0">
                <a:solidFill>
                  <a:srgbClr val="7030A0"/>
                </a:solidFill>
              </a:rPr>
              <a:t>направленных на развитие и </a:t>
            </a:r>
            <a:r>
              <a:rPr lang="ru-RU" dirty="0" smtClean="0">
                <a:solidFill>
                  <a:srgbClr val="7030A0"/>
                </a:solidFill>
              </a:rPr>
              <a:t>поддержку </a:t>
            </a:r>
            <a:r>
              <a:rPr lang="ru-RU" dirty="0">
                <a:solidFill>
                  <a:srgbClr val="7030A0"/>
                </a:solidFill>
              </a:rPr>
              <a:t>граждан пожилого </a:t>
            </a:r>
            <a:r>
              <a:rPr lang="ru-RU" dirty="0" smtClean="0">
                <a:solidFill>
                  <a:srgbClr val="7030A0"/>
                </a:solidFill>
              </a:rPr>
              <a:t>возраста,  9 Мая,  дня инвалидов –                                        11,0 </a:t>
            </a:r>
            <a:r>
              <a:rPr lang="ru-RU" dirty="0" err="1">
                <a:solidFill>
                  <a:srgbClr val="7030A0"/>
                </a:solidFill>
              </a:rPr>
              <a:t>тыс.руб</a:t>
            </a:r>
            <a:r>
              <a:rPr lang="ru-RU" dirty="0">
                <a:solidFill>
                  <a:srgbClr val="7030A0"/>
                </a:solidFill>
              </a:rPr>
              <a:t>. </a:t>
            </a:r>
          </a:p>
        </p:txBody>
      </p:sp>
      <p:pic>
        <p:nvPicPr>
          <p:cNvPr id="1026" name="Picture 2" descr="C:\Users\76\Desktop\UOyyIuIAUEsUUEsEUAIs1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5688" y="4791993"/>
            <a:ext cx="2808312" cy="1920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img_855444486796" descr="https://i.mycdn.me/image?id=855444486796&amp;t=52&amp;plc=WEB&amp;tkn=*n1nRlHln5bVBk_z9X3g9-m3GGS4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0059" y="2502285"/>
            <a:ext cx="3816424" cy="23259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img_855444163212" descr="https://i.mycdn.me/image?id=855444163212&amp;t=52&amp;plc=WEB&amp;tkn=*1pc3b1iH9e03Snbu5Zm_z9gWNz0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722" y="4840560"/>
            <a:ext cx="2850283" cy="187220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42156" y="1600250"/>
            <a:ext cx="8801844" cy="5201566"/>
          </a:xfrm>
        </p:spPr>
        <p:txBody>
          <a:bodyPr/>
          <a:lstStyle/>
          <a:p>
            <a:r>
              <a:rPr lang="ru-RU" dirty="0" smtClean="0"/>
              <a:t>       </a:t>
            </a:r>
            <a:endParaRPr lang="ru-RU" dirty="0"/>
          </a:p>
        </p:txBody>
      </p:sp>
      <p:pic>
        <p:nvPicPr>
          <p:cNvPr id="7" name="Picture 2" descr="C:\Users\76\Desktop\Бюджет\бюджет для граждан\ПРЕЗЕНТАЦИЯ\картинки\Общество инвалидов и ветеранов\77 193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3320" y="4786146"/>
            <a:ext cx="3312368" cy="1944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8523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80920" cy="720080"/>
          </a:xfrm>
          <a:solidFill>
            <a:schemeClr val="accent4">
              <a:lumMod val="60000"/>
              <a:lumOff val="40000"/>
            </a:schemeClr>
          </a:solidFill>
        </p:spPr>
        <p:txBody>
          <a:bodyPr/>
          <a:lstStyle/>
          <a:p>
            <a:pPr lvl="1" algn="ctr"/>
            <a:r>
              <a:rPr lang="ru-RU" b="1" i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ОПИСАНИЕ АДМИНИСТРАТИВНО-ТЕРРИТОРИАЛЬНОГО ДЕЛЕНИЯ МУНИЦИПАЛЬНОГО ОБРАЗОВАНИЯ</a:t>
            </a:r>
            <a:endParaRPr lang="ru-RU" b="1" i="1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23528" y="1268760"/>
            <a:ext cx="8568952" cy="5256584"/>
          </a:xfrm>
          <a:ln>
            <a:solidFill>
              <a:schemeClr val="accent6">
                <a:lumMod val="75000"/>
              </a:schemeClr>
            </a:solidFill>
          </a:ln>
        </p:spPr>
        <p:txBody>
          <a:bodyPr>
            <a:noAutofit/>
          </a:bodyPr>
          <a:lstStyle/>
          <a:p>
            <a:pPr algn="just"/>
            <a:r>
              <a:rPr lang="ru-RU" sz="1600" dirty="0" err="1"/>
              <a:t>Усть-Ницинское</a:t>
            </a:r>
            <a:r>
              <a:rPr lang="ru-RU" sz="1600" dirty="0"/>
              <a:t> сельское поселение расположено в юго-восточной части </a:t>
            </a:r>
            <a:r>
              <a:rPr lang="ru-RU" sz="1600" dirty="0" err="1"/>
              <a:t>Слободо</a:t>
            </a:r>
            <a:r>
              <a:rPr lang="ru-RU" sz="1600" dirty="0"/>
              <a:t>-Туринского района, на юге соседствует с </a:t>
            </a:r>
            <a:r>
              <a:rPr lang="ru-RU" sz="1600" dirty="0" err="1"/>
              <a:t>Тугулымским</a:t>
            </a:r>
            <a:r>
              <a:rPr lang="ru-RU" sz="1600" dirty="0"/>
              <a:t> районом, на востоке граничит с Тюменской областью. Расположено на берегах рек Тура и </a:t>
            </a:r>
            <a:r>
              <a:rPr lang="ru-RU" sz="1600" dirty="0" err="1"/>
              <a:t>Ница</a:t>
            </a:r>
            <a:r>
              <a:rPr lang="ru-RU" sz="1600" dirty="0"/>
              <a:t>, а также </a:t>
            </a:r>
            <a:r>
              <a:rPr lang="ru-RU" sz="1600" dirty="0" err="1"/>
              <a:t>Межница</a:t>
            </a:r>
            <a:r>
              <a:rPr lang="ru-RU" sz="1600" dirty="0"/>
              <a:t> (правый приток </a:t>
            </a:r>
            <a:r>
              <a:rPr lang="ru-RU" sz="1600" dirty="0" err="1"/>
              <a:t>Ницы</a:t>
            </a:r>
            <a:r>
              <a:rPr lang="ru-RU" sz="1600" dirty="0"/>
              <a:t>) и Липка (правый приток Туры). Рельеф равнинный с широкими речными долинами. Здесь южная тайга сменяется северной лесостепью. Естественно-исторические условия благоприятны для хозяйственной деятельности населения -земледелия, животноводства, народных промыслов, охоты и рыболовства. </a:t>
            </a:r>
            <a:endParaRPr lang="ru-RU" sz="1600" dirty="0" smtClean="0"/>
          </a:p>
          <a:p>
            <a:pPr algn="just"/>
            <a:r>
              <a:rPr lang="ru-RU" sz="1600" dirty="0" smtClean="0"/>
              <a:t>Устье </a:t>
            </a:r>
            <a:r>
              <a:rPr lang="ru-RU" sz="1600" dirty="0"/>
              <a:t>реки </a:t>
            </a:r>
            <a:r>
              <a:rPr lang="ru-RU" sz="1600" dirty="0" err="1"/>
              <a:t>Ницы</a:t>
            </a:r>
            <a:r>
              <a:rPr lang="ru-RU" sz="1600" dirty="0"/>
              <a:t> и окрестные леса внесено в реестр охраняемых природных объектов областного значения, как гидрологический и ботанический памятник природы, место произрастания редких растений.</a:t>
            </a:r>
            <a:endParaRPr lang="ru-RU" sz="1600" b="1" dirty="0"/>
          </a:p>
          <a:p>
            <a:pPr algn="just"/>
            <a:r>
              <a:rPr lang="ru-RU" sz="1600" dirty="0" smtClean="0"/>
              <a:t>В </a:t>
            </a:r>
            <a:r>
              <a:rPr lang="ru-RU" sz="1600" dirty="0"/>
              <a:t>составе поселения </a:t>
            </a:r>
            <a:r>
              <a:rPr lang="ru-RU" sz="1600" dirty="0" smtClean="0"/>
              <a:t>20 </a:t>
            </a:r>
            <a:r>
              <a:rPr lang="ru-RU" sz="1600" dirty="0"/>
              <a:t>населенных пунктов. Самые крупные: с. </a:t>
            </a:r>
            <a:r>
              <a:rPr lang="ru-RU" sz="1600" dirty="0" err="1"/>
              <a:t>Усть-Ницинское</a:t>
            </a:r>
            <a:r>
              <a:rPr lang="ru-RU" sz="1600" dirty="0"/>
              <a:t>, с. </a:t>
            </a:r>
            <a:r>
              <a:rPr lang="ru-RU" sz="1600" dirty="0" err="1"/>
              <a:t>Краснослободское</a:t>
            </a:r>
            <a:r>
              <a:rPr lang="ru-RU" sz="1600" dirty="0"/>
              <a:t>, с. </a:t>
            </a:r>
            <a:r>
              <a:rPr lang="ru-RU" sz="1600" dirty="0" err="1"/>
              <a:t>Липчинское</a:t>
            </a:r>
            <a:r>
              <a:rPr lang="ru-RU" sz="1600" dirty="0"/>
              <a:t>. Центр поселения - с. </a:t>
            </a:r>
            <a:r>
              <a:rPr lang="ru-RU" sz="1600" dirty="0" err="1"/>
              <a:t>Усть-Ницинское</a:t>
            </a:r>
            <a:r>
              <a:rPr lang="ru-RU" sz="1600" dirty="0"/>
              <a:t> (находится в устье реки </a:t>
            </a:r>
            <a:r>
              <a:rPr lang="ru-RU" sz="1600" dirty="0" err="1"/>
              <a:t>Ницы</a:t>
            </a:r>
            <a:r>
              <a:rPr lang="ru-RU" sz="1600" dirty="0"/>
              <a:t>). Удалено от райцентра Туринской Слободы - на 30 км., от областного центра - Екатеринбурга - на 330 км., до г. Тюмени 80 км. Все населенные пункты соединены асфальтированными автомобильными дорогами</a:t>
            </a:r>
            <a:r>
              <a:rPr lang="ru-RU" sz="1600" dirty="0" smtClean="0"/>
              <a:t>.</a:t>
            </a:r>
            <a:r>
              <a:rPr lang="ru-RU" sz="1600" dirty="0"/>
              <a:t> </a:t>
            </a:r>
            <a:endParaRPr lang="ru-RU" sz="1600" b="1" dirty="0"/>
          </a:p>
          <a:p>
            <a:pPr algn="just"/>
            <a:r>
              <a:rPr lang="ru-RU" sz="1600" dirty="0"/>
              <a:t>Села: </a:t>
            </a:r>
            <a:r>
              <a:rPr lang="ru-RU" sz="1600" dirty="0" err="1"/>
              <a:t>Усть-Ницинское</a:t>
            </a:r>
            <a:r>
              <a:rPr lang="ru-RU" sz="1600" dirty="0"/>
              <a:t> (основанное в 1622 году) и </a:t>
            </a:r>
            <a:r>
              <a:rPr lang="ru-RU" sz="1600" dirty="0" err="1"/>
              <a:t>Краснослободское</a:t>
            </a:r>
            <a:r>
              <a:rPr lang="ru-RU" sz="1600" dirty="0"/>
              <a:t> (основанное в 1624 году), входят в число самых первых населенных пунктов не только поселения, района, но и более обширного географического пространства Урала и Зауралья</a:t>
            </a:r>
            <a:r>
              <a:rPr lang="ru-RU" sz="1600" dirty="0" smtClean="0"/>
              <a:t>.</a:t>
            </a:r>
            <a:endParaRPr lang="ru-RU" sz="1600" b="1" dirty="0"/>
          </a:p>
        </p:txBody>
      </p:sp>
    </p:spTree>
    <p:extLst>
      <p:ext uri="{BB962C8B-B14F-4D97-AF65-F5344CB8AC3E}">
        <p14:creationId xmlns:p14="http://schemas.microsoft.com/office/powerpoint/2010/main" val="2451460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543254"/>
            <a:ext cx="6512511" cy="68727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465684" y="332656"/>
            <a:ext cx="8354788" cy="122413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>
                <a:latin typeface="Arial Black" panose="020B0A04020102020204" pitchFamily="34" charset="0"/>
              </a:rPr>
              <a:t>РАСХОДЫ БЮДЖЕТА НА 2020 ГОД                                  ПО ФИЗИЧЕСКОЙ КУЛЬТУРЕ И СПОРТУ</a:t>
            </a:r>
            <a:endParaRPr lang="ru-RU" sz="2000" b="1" i="1" dirty="0">
              <a:latin typeface="Arial Black" panose="020B0A04020102020204" pitchFamily="34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122798" y="1772816"/>
            <a:ext cx="5040560" cy="1224136"/>
          </a:xfrm>
          <a:prstGeom prst="round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Arial Black" panose="020B0A04020102020204" pitchFamily="34" charset="0"/>
              </a:rPr>
              <a:t>Подпрограмма «Развитие физической культуры и спорта на территории </a:t>
            </a:r>
            <a:r>
              <a:rPr lang="ru-RU" sz="1600" dirty="0" err="1" smtClean="0">
                <a:latin typeface="Arial Black" panose="020B0A04020102020204" pitchFamily="34" charset="0"/>
              </a:rPr>
              <a:t>Усть-Ницинского</a:t>
            </a:r>
            <a:r>
              <a:rPr lang="ru-RU" sz="1600" dirty="0" smtClean="0">
                <a:latin typeface="Arial Black" panose="020B0A04020102020204" pitchFamily="34" charset="0"/>
              </a:rPr>
              <a:t> сельского поселения» -          985,0 тыс. руб.</a:t>
            </a:r>
            <a:endParaRPr lang="ru-RU" sz="1600" dirty="0">
              <a:latin typeface="Arial Black" panose="020B0A040201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60851" y="3140967"/>
            <a:ext cx="3375045" cy="1431197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Проведение спортивно-массовых и физкультурно-оздоровительных мероприятий                       185,0 тыс. руб.</a:t>
            </a:r>
            <a:endParaRPr lang="ru-RU" dirty="0"/>
          </a:p>
        </p:txBody>
      </p:sp>
      <p:pic>
        <p:nvPicPr>
          <p:cNvPr id="1028" name="Picture 4" descr="C:\Users\76\Desktop\ПРЕЗЕНТАЦИЯ\картинки\thumb_crop_200x150_cover_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7256" y="3140968"/>
            <a:ext cx="2448272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76\Desktop\Бюджет\бюджет для граждан\ПРЕЗЕНТАЦИЯ\картинки\UOyyIuIAUEsUUEsEUAIs25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590" y="4572165"/>
            <a:ext cx="4392488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C:\Users\76\Desktop\Бюджет\бюджет для граждан\ПРЕЗЕНТАЦИЯ\картинки\Дом культуры\дети играют в ДК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4572165"/>
            <a:ext cx="3096344" cy="2241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Объект 8"/>
          <p:cNvSpPr>
            <a:spLocks noGrp="1"/>
          </p:cNvSpPr>
          <p:nvPr>
            <p:ph sz="quarter" idx="13"/>
          </p:nvPr>
        </p:nvSpPr>
        <p:spPr>
          <a:xfrm>
            <a:off x="-1188640" y="361752"/>
            <a:ext cx="216024" cy="3474720"/>
          </a:xfrm>
        </p:spPr>
        <p:txBody>
          <a:bodyPr/>
          <a:lstStyle/>
          <a:p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995936" y="3140968"/>
            <a:ext cx="2304256" cy="1296144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Приобретение     трех спортивных детских площадок   - 800,0 тыс. руб.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4136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424936" cy="1080120"/>
          </a:xfrm>
          <a:solidFill>
            <a:schemeClr val="accent5">
              <a:lumMod val="60000"/>
              <a:lumOff val="40000"/>
            </a:schemeClr>
          </a:solidFill>
        </p:spPr>
        <p:txBody>
          <a:bodyPr/>
          <a:lstStyle/>
          <a:p>
            <a:pPr lvl="1" algn="ctr"/>
            <a:r>
              <a:rPr lang="ru-RU" b="1" i="1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ИНФОРМАЦИЯ ОБ ОБЪЕМЕ МУНИЦИПАЛЬНОГО ДОЛГА УСТЬ-НИЦИНСКОГО СЕЛЬСКОГО ПОСЕЛЕНИЯ</a:t>
            </a:r>
            <a:endParaRPr lang="ru-RU" b="1" i="1" dirty="0">
              <a:solidFill>
                <a:srgbClr val="7030A0"/>
              </a:solidFill>
              <a:latin typeface="Arial Black" panose="020B0A04020102020204" pitchFamily="34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682508679"/>
              </p:ext>
            </p:extLst>
          </p:nvPr>
        </p:nvGraphicFramePr>
        <p:xfrm>
          <a:off x="467544" y="1484313"/>
          <a:ext cx="8424936" cy="32249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08312"/>
                <a:gridCol w="2808312"/>
                <a:gridCol w="2808312"/>
              </a:tblGrid>
              <a:tr h="414747">
                <a:tc rowSpan="2"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наименование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2017 год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2018 год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41474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На 01.01.2018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На 01.01.2019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616954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Объем муниципального долга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32868,04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0,0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3"/>
                    </a:solidFill>
                  </a:tcPr>
                </a:tc>
              </a:tr>
              <a:tr h="420507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В том числе: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3"/>
                    </a:solidFill>
                  </a:tcPr>
                </a:tc>
              </a:tr>
              <a:tr h="881363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Обязательства по муниципальной гарантии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32868,04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0,0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3"/>
                    </a:solidFill>
                  </a:tcPr>
                </a:tc>
              </a:tr>
              <a:tr h="420507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3803630100"/>
              </p:ext>
            </p:extLst>
          </p:nvPr>
        </p:nvGraphicFramePr>
        <p:xfrm>
          <a:off x="755576" y="4725144"/>
          <a:ext cx="7488832" cy="18722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96449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260648"/>
            <a:ext cx="6512511" cy="1143000"/>
          </a:xfrm>
        </p:spPr>
        <p:txBody>
          <a:bodyPr/>
          <a:lstStyle/>
          <a:p>
            <a:pPr lvl="1"/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464244515"/>
              </p:ext>
            </p:extLst>
          </p:nvPr>
        </p:nvGraphicFramePr>
        <p:xfrm>
          <a:off x="107504" y="1666887"/>
          <a:ext cx="8928992" cy="51929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2248"/>
                <a:gridCol w="1728192"/>
                <a:gridCol w="1872208"/>
                <a:gridCol w="1512168"/>
                <a:gridCol w="1584176"/>
              </a:tblGrid>
              <a:tr h="928979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</a:rPr>
                        <a:t>НАИМЕНОВАНИЕ ПОКАЗАТЕЛЯ</a:t>
                      </a:r>
                      <a:endParaRPr lang="ru-RU" sz="12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</a:rPr>
                        <a:t>БЮДЖЕТ УСТЬ-НИЦИНСКОГО СЕЛЬСКОГО ПОСЕЛЕНИЯ</a:t>
                      </a:r>
                      <a:endParaRPr lang="ru-RU" sz="12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</a:rPr>
                        <a:t>БЮДЖЕТ</a:t>
                      </a:r>
                      <a:r>
                        <a:rPr lang="ru-RU" sz="1200" baseline="0" dirty="0" smtClean="0">
                          <a:solidFill>
                            <a:srgbClr val="7030A0"/>
                          </a:solidFill>
                        </a:rPr>
                        <a:t> СЛАДКОВСКОГО СЕЛЬСКОГО ПОСЕЛЕНИЯ</a:t>
                      </a:r>
                      <a:endParaRPr lang="ru-RU" sz="12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</a:rPr>
                        <a:t>БЮДЖЕТ НИЦИНСКОГО СЕЛЬСКОГО ПОСЕЛЕНИЯ</a:t>
                      </a: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</a:rPr>
                        <a:t>БЮДЖЕТ ТАБОРИНСКОГО СЕЛЬСКОГО ПОСЕЛЕНИЯ </a:t>
                      </a: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730923"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>
                          <a:solidFill>
                            <a:srgbClr val="002060"/>
                          </a:solidFill>
                        </a:rPr>
                        <a:t>Численность населения, тыс. человек</a:t>
                      </a:r>
                      <a:endParaRPr lang="ru-RU" sz="1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2060"/>
                          </a:solidFill>
                        </a:rPr>
                        <a:t>2,8</a:t>
                      </a:r>
                      <a:endParaRPr lang="ru-RU" sz="1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2060"/>
                          </a:solidFill>
                        </a:rPr>
                        <a:t>1,7</a:t>
                      </a:r>
                      <a:endParaRPr lang="ru-RU" sz="1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2060"/>
                          </a:solidFill>
                        </a:rPr>
                        <a:t>1,2</a:t>
                      </a:r>
                      <a:endParaRPr lang="ru-RU" sz="1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2060"/>
                          </a:solidFill>
                        </a:rPr>
                        <a:t>1,9</a:t>
                      </a:r>
                      <a:endParaRPr lang="ru-RU" sz="1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517737"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>
                          <a:solidFill>
                            <a:srgbClr val="002060"/>
                          </a:solidFill>
                        </a:rPr>
                        <a:t>Доходы, всего, тыс. рублей</a:t>
                      </a:r>
                      <a:endParaRPr lang="ru-RU" sz="1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2060"/>
                          </a:solidFill>
                        </a:rPr>
                        <a:t>54421,8</a:t>
                      </a:r>
                      <a:endParaRPr lang="ru-RU" sz="14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2060"/>
                          </a:solidFill>
                        </a:rPr>
                        <a:t>44400,0</a:t>
                      </a:r>
                      <a:endParaRPr lang="ru-RU" sz="14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2060"/>
                          </a:solidFill>
                        </a:rPr>
                        <a:t>29624,8</a:t>
                      </a:r>
                      <a:endParaRPr lang="ru-RU" sz="14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2060"/>
                          </a:solidFill>
                        </a:rPr>
                        <a:t>47173,3</a:t>
                      </a:r>
                      <a:endParaRPr lang="ru-RU" sz="14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304551"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>
                          <a:solidFill>
                            <a:srgbClr val="002060"/>
                          </a:solidFill>
                        </a:rPr>
                        <a:t>В том числе:</a:t>
                      </a:r>
                      <a:endParaRPr lang="ru-RU" sz="1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537613"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>
                          <a:solidFill>
                            <a:srgbClr val="002060"/>
                          </a:solidFill>
                        </a:rPr>
                        <a:t>Налоговые и неналоговые доходы</a:t>
                      </a:r>
                      <a:endParaRPr lang="ru-RU" sz="1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2060"/>
                          </a:solidFill>
                        </a:rPr>
                        <a:t>11950,0</a:t>
                      </a:r>
                      <a:endParaRPr lang="ru-RU" sz="1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2060"/>
                          </a:solidFill>
                        </a:rPr>
                        <a:t>6786,0</a:t>
                      </a:r>
                      <a:endParaRPr lang="ru-RU" sz="1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2060"/>
                          </a:solidFill>
                        </a:rPr>
                        <a:t>3983,0</a:t>
                      </a:r>
                      <a:endParaRPr lang="ru-RU" sz="1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2060"/>
                          </a:solidFill>
                        </a:rPr>
                        <a:t>5670,6</a:t>
                      </a:r>
                      <a:endParaRPr lang="ru-RU" sz="1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944109"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>
                          <a:solidFill>
                            <a:srgbClr val="002060"/>
                          </a:solidFill>
                        </a:rPr>
                        <a:t>Безвозмездные перечисления из бюджетов других уровней</a:t>
                      </a:r>
                      <a:endParaRPr lang="ru-RU" sz="1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2060"/>
                          </a:solidFill>
                        </a:rPr>
                        <a:t>42471,8</a:t>
                      </a:r>
                      <a:endParaRPr lang="ru-RU" sz="1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2060"/>
                          </a:solidFill>
                        </a:rPr>
                        <a:t>37614,0</a:t>
                      </a:r>
                      <a:endParaRPr lang="ru-RU" sz="1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2060"/>
                          </a:solidFill>
                        </a:rPr>
                        <a:t>25641,8</a:t>
                      </a:r>
                      <a:endParaRPr lang="ru-RU" sz="1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2060"/>
                          </a:solidFill>
                        </a:rPr>
                        <a:t>41502,7</a:t>
                      </a:r>
                      <a:endParaRPr lang="ru-RU" sz="1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517737"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>
                          <a:solidFill>
                            <a:srgbClr val="002060"/>
                          </a:solidFill>
                        </a:rPr>
                        <a:t>Расходы, всего, тыс. рублей</a:t>
                      </a:r>
                      <a:endParaRPr lang="ru-RU" sz="1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2060"/>
                          </a:solidFill>
                        </a:rPr>
                        <a:t>54421,8</a:t>
                      </a:r>
                      <a:endParaRPr lang="ru-RU" sz="14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2060"/>
                          </a:solidFill>
                        </a:rPr>
                        <a:t>44400,0</a:t>
                      </a:r>
                      <a:endParaRPr lang="ru-RU" sz="14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2060"/>
                          </a:solidFill>
                        </a:rPr>
                        <a:t>29624,8</a:t>
                      </a:r>
                      <a:endParaRPr lang="ru-RU" sz="14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2060"/>
                          </a:solidFill>
                        </a:rPr>
                        <a:t>47173,3</a:t>
                      </a:r>
                      <a:endParaRPr lang="ru-RU" sz="14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709465"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>
                          <a:solidFill>
                            <a:srgbClr val="002060"/>
                          </a:solidFill>
                        </a:rPr>
                        <a:t>Дефицит (-),</a:t>
                      </a:r>
                    </a:p>
                    <a:p>
                      <a:pPr algn="l"/>
                      <a:r>
                        <a:rPr lang="ru-RU" sz="1400" dirty="0" smtClean="0">
                          <a:solidFill>
                            <a:srgbClr val="002060"/>
                          </a:solidFill>
                        </a:rPr>
                        <a:t>профицит</a:t>
                      </a:r>
                      <a:r>
                        <a:rPr lang="ru-RU" sz="1400" baseline="0" dirty="0" smtClean="0">
                          <a:solidFill>
                            <a:srgbClr val="002060"/>
                          </a:solidFill>
                        </a:rPr>
                        <a:t> (+)</a:t>
                      </a:r>
                      <a:endParaRPr lang="ru-RU" sz="1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2060"/>
                          </a:solidFill>
                        </a:rPr>
                        <a:t>0</a:t>
                      </a:r>
                      <a:endParaRPr lang="ru-RU" sz="1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2060"/>
                          </a:solidFill>
                        </a:rPr>
                        <a:t>0</a:t>
                      </a:r>
                      <a:endParaRPr lang="ru-RU" sz="1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2060"/>
                          </a:solidFill>
                        </a:rPr>
                        <a:t>0</a:t>
                      </a:r>
                      <a:endParaRPr lang="ru-RU" sz="1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2060"/>
                          </a:solidFill>
                        </a:rPr>
                        <a:t>0</a:t>
                      </a:r>
                      <a:endParaRPr lang="ru-RU" sz="1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Овал 4"/>
          <p:cNvSpPr/>
          <p:nvPr/>
        </p:nvSpPr>
        <p:spPr>
          <a:xfrm>
            <a:off x="107504" y="44624"/>
            <a:ext cx="8928992" cy="1512168"/>
          </a:xfrm>
          <a:prstGeom prst="ellipse">
            <a:avLst/>
          </a:prstGeom>
          <a:solidFill>
            <a:srgbClr val="FFFF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i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СРАВНИТЕЛЬНЫЙ АНАЛИЗ БЮДЖЕТА                            УСТЬ-НИЦИНСКОГО СЕЛЬСКОГО ПОСЕЛЕНИЯ С ДРУГИМИ МУНИЦИПАЛЬНЫМИ ОБРАЗОВАНИЯМИ </a:t>
            </a:r>
          </a:p>
          <a:p>
            <a:pPr algn="ctr"/>
            <a:r>
              <a:rPr lang="ru-RU" i="1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НА 2020 ГОД</a:t>
            </a:r>
            <a:endParaRPr lang="ru-RU" i="1" dirty="0">
              <a:solidFill>
                <a:srgbClr val="7030A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5493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116632"/>
            <a:ext cx="6512511" cy="1143000"/>
          </a:xfrm>
        </p:spPr>
        <p:txBody>
          <a:bodyPr/>
          <a:lstStyle/>
          <a:p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902399442"/>
              </p:ext>
            </p:extLst>
          </p:nvPr>
        </p:nvGraphicFramePr>
        <p:xfrm>
          <a:off x="539552" y="1988840"/>
          <a:ext cx="8280920" cy="46272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Овал 3"/>
          <p:cNvSpPr/>
          <p:nvPr/>
        </p:nvSpPr>
        <p:spPr>
          <a:xfrm>
            <a:off x="107504" y="116632"/>
            <a:ext cx="8928992" cy="1728192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latin typeface="Arial Black" panose="020B0A04020102020204" pitchFamily="34" charset="0"/>
              </a:rPr>
              <a:t>СРАВНИТЕЛЬНЫЙ АНАЛИЗ ДОХОДНОЙ ЧАСТИ БЮДЖЕТА УСТЬ-НИЦИНСКОГО СЕЛЬСКОГО ПОСЕЛЕНИЯ С ДОХОДАМИ ДРУГИХ МУНИЦИПАЛЬНЫХ ОБРАЗОВАНИЙ                      НА 2020 ГОД</a:t>
            </a:r>
            <a:endParaRPr lang="ru-RU" b="1" i="1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1290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548680"/>
            <a:ext cx="6512511" cy="1143000"/>
          </a:xfrm>
        </p:spPr>
        <p:txBody>
          <a:bodyPr/>
          <a:lstStyle/>
          <a:p>
            <a:r>
              <a:rPr lang="ru-RU" dirty="0" smtClean="0"/>
              <a:t>1</a:t>
            </a:r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597759772"/>
              </p:ext>
            </p:extLst>
          </p:nvPr>
        </p:nvGraphicFramePr>
        <p:xfrm>
          <a:off x="827584" y="1772816"/>
          <a:ext cx="7488832" cy="45365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Овал 3"/>
          <p:cNvSpPr/>
          <p:nvPr/>
        </p:nvSpPr>
        <p:spPr>
          <a:xfrm>
            <a:off x="179512" y="44624"/>
            <a:ext cx="8856984" cy="1656184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latin typeface="Arial Black" panose="020B0A04020102020204" pitchFamily="34" charset="0"/>
              </a:rPr>
              <a:t>СРАВНИТЕЛЬНЫЙ АНАЛИЗ РАСХОДНОЙ ЧАСТИ БЮДЖЕТА УСТЬ-НИЦИНСКОГО СЕЛЬСКОГО ПОСЕЛЕНИЯ С РАСХОДНОЙ ЧАСТЬЮ ДРУГИХ МУНИЦИПАЛЬНЫХ ОБРАЗОВАНИЙ НА 2020 ГОД</a:t>
            </a:r>
            <a:endParaRPr lang="ru-RU" b="1" i="1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3636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5" y="188640"/>
            <a:ext cx="2952328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716016" y="3068959"/>
            <a:ext cx="4104456" cy="3459485"/>
          </a:xfrm>
          <a:solidFill>
            <a:srgbClr val="FFC000"/>
          </a:solidFill>
        </p:spPr>
        <p:txBody>
          <a:bodyPr>
            <a:normAutofit/>
          </a:bodyPr>
          <a:lstStyle/>
          <a:p>
            <a:pPr algn="ctr"/>
            <a:r>
              <a:rPr lang="ru-RU" sz="2000" i="1" dirty="0" smtClean="0"/>
              <a:t>Администрация </a:t>
            </a:r>
            <a:r>
              <a:rPr lang="ru-RU" sz="2000" i="1" dirty="0" err="1" smtClean="0"/>
              <a:t>Усть-Ницинского</a:t>
            </a:r>
            <a:r>
              <a:rPr lang="ru-RU" sz="2000" i="1" dirty="0" smtClean="0"/>
              <a:t> сельского поселения</a:t>
            </a:r>
          </a:p>
          <a:p>
            <a:pPr algn="ctr"/>
            <a:r>
              <a:rPr lang="ru-RU" sz="2000" i="1" dirty="0" smtClean="0"/>
              <a:t>623943, Свердловская область, </a:t>
            </a:r>
            <a:r>
              <a:rPr lang="ru-RU" sz="2000" i="1" dirty="0" err="1" smtClean="0"/>
              <a:t>Слободо</a:t>
            </a:r>
            <a:r>
              <a:rPr lang="ru-RU" sz="2000" i="1" dirty="0" smtClean="0"/>
              <a:t>-Туринский район, с. </a:t>
            </a:r>
            <a:r>
              <a:rPr lang="ru-RU" sz="2000" i="1" dirty="0" err="1" smtClean="0"/>
              <a:t>Усть-Ницинское</a:t>
            </a:r>
            <a:r>
              <a:rPr lang="ru-RU" sz="2000" i="1" dirty="0" smtClean="0"/>
              <a:t>, ул. </a:t>
            </a:r>
            <a:r>
              <a:rPr lang="ru-RU" sz="2000" i="1" dirty="0" err="1" smtClean="0"/>
              <a:t>Шанаурина</a:t>
            </a:r>
            <a:r>
              <a:rPr lang="ru-RU" sz="2000" i="1" dirty="0" smtClean="0"/>
              <a:t>, 34</a:t>
            </a:r>
          </a:p>
          <a:p>
            <a:pPr algn="ctr"/>
            <a:r>
              <a:rPr lang="ru-RU" sz="2000" i="1" dirty="0"/>
              <a:t>т</a:t>
            </a:r>
            <a:r>
              <a:rPr lang="ru-RU" sz="2000" i="1" dirty="0" smtClean="0"/>
              <a:t>ел. (343)6127845,          (343)6127843</a:t>
            </a:r>
          </a:p>
          <a:p>
            <a:pPr algn="ctr"/>
            <a:r>
              <a:rPr lang="en-US" sz="2000" i="1" u="sng" dirty="0" smtClean="0">
                <a:solidFill>
                  <a:srgbClr val="0070C0"/>
                </a:solidFill>
              </a:rPr>
              <a:t>E-mail</a:t>
            </a:r>
            <a:r>
              <a:rPr lang="ru-RU" sz="2000" i="1" u="sng" dirty="0" smtClean="0">
                <a:solidFill>
                  <a:srgbClr val="0070C0"/>
                </a:solidFill>
              </a:rPr>
              <a:t>:</a:t>
            </a:r>
            <a:r>
              <a:rPr lang="en-US" sz="2000" i="1" u="sng" dirty="0" smtClean="0">
                <a:solidFill>
                  <a:srgbClr val="0070C0"/>
                </a:solidFill>
              </a:rPr>
              <a:t>ustniza@yandex.ru</a:t>
            </a:r>
            <a:endParaRPr lang="ru-RU" sz="2000" i="1" u="sng" dirty="0" smtClean="0">
              <a:solidFill>
                <a:srgbClr val="0070C0"/>
              </a:solidFill>
            </a:endParaRPr>
          </a:p>
        </p:txBody>
      </p:sp>
      <p:pic>
        <p:nvPicPr>
          <p:cNvPr id="3075" name="Picture 3" descr="C:\Users\76\Desktop\ПРЕЗЕНТАЦИЯ\картинки\5901b2f959ef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0"/>
            <a:ext cx="4248472" cy="2348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76\Desktop\ПРЕЗЕНТАЦИЯ\картинки\1236217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348880"/>
            <a:ext cx="3924436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76\Desktop\62jfpo-m4r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293096"/>
            <a:ext cx="4248472" cy="2235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76\Desktop\DSC06256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0"/>
            <a:ext cx="4392488" cy="2780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9937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 flipV="1">
            <a:off x="755576" y="7605464"/>
            <a:ext cx="6048672" cy="288032"/>
          </a:xfrm>
        </p:spPr>
        <p:txBody>
          <a:bodyPr/>
          <a:lstStyle/>
          <a:p>
            <a:r>
              <a:rPr lang="ru-RU" dirty="0" smtClean="0"/>
              <a:t>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79512" y="116632"/>
            <a:ext cx="8784976" cy="6624736"/>
          </a:xfrm>
          <a:ln>
            <a:solidFill>
              <a:schemeClr val="accent6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 algn="just"/>
            <a:r>
              <a:rPr lang="ru-RU" sz="1600" dirty="0"/>
              <a:t>Село </a:t>
            </a:r>
            <a:r>
              <a:rPr lang="ru-RU" sz="1600" dirty="0" err="1"/>
              <a:t>Липчинское</a:t>
            </a:r>
            <a:r>
              <a:rPr lang="ru-RU" sz="1600" dirty="0"/>
              <a:t> основано примерно в 1640 г., название дано по названию р. Липке. </a:t>
            </a:r>
            <a:endParaRPr lang="ru-RU" sz="1600" dirty="0" smtClean="0"/>
          </a:p>
          <a:p>
            <a:pPr algn="just"/>
            <a:r>
              <a:rPr lang="ru-RU" sz="1600" dirty="0" smtClean="0"/>
              <a:t>Река </a:t>
            </a:r>
            <a:r>
              <a:rPr lang="ru-RU" sz="1600" dirty="0" err="1"/>
              <a:t>Ница</a:t>
            </a:r>
            <a:r>
              <a:rPr lang="ru-RU" sz="1600" dirty="0"/>
              <a:t> была судоходной. Торговый тракт, проложенный из Верхотурья на Тюмень и Тобольск, проходил через села </a:t>
            </a:r>
            <a:r>
              <a:rPr lang="ru-RU" sz="1600" dirty="0" err="1"/>
              <a:t>Краснослободское</a:t>
            </a:r>
            <a:r>
              <a:rPr lang="ru-RU" sz="1600" dirty="0"/>
              <a:t>, </a:t>
            </a:r>
            <a:r>
              <a:rPr lang="ru-RU" sz="1600" dirty="0" err="1"/>
              <a:t>Усть-Ницинское</a:t>
            </a:r>
            <a:r>
              <a:rPr lang="ru-RU" sz="1600" dirty="0"/>
              <a:t> и </a:t>
            </a:r>
            <a:r>
              <a:rPr lang="ru-RU" sz="1600" dirty="0" err="1"/>
              <a:t>Липчинское</a:t>
            </a:r>
            <a:r>
              <a:rPr lang="ru-RU" sz="1600" dirty="0"/>
              <a:t>. Две ярмарки в год проходили в </a:t>
            </a:r>
            <a:r>
              <a:rPr lang="ru-RU" sz="1600" dirty="0" err="1"/>
              <a:t>Усть-Ницинском</a:t>
            </a:r>
            <a:r>
              <a:rPr lang="ru-RU" sz="1600" dirty="0"/>
              <a:t>, одна – в </a:t>
            </a:r>
            <a:r>
              <a:rPr lang="ru-RU" sz="1600" dirty="0" err="1"/>
              <a:t>Липчинском</a:t>
            </a:r>
            <a:r>
              <a:rPr lang="ru-RU" sz="1600" dirty="0"/>
              <a:t>, но значительную роль в развитии торговых отношений играла Красная Слобода. Село официально считалось центром торговли, в год проходило три ярмарки: Крещенская, Ильинская и Екатерининская</a:t>
            </a:r>
            <a:r>
              <a:rPr lang="ru-RU" sz="1600" dirty="0" smtClean="0"/>
              <a:t>.</a:t>
            </a:r>
          </a:p>
          <a:p>
            <a:pPr algn="just"/>
            <a:r>
              <a:rPr lang="ru-RU" sz="1600" dirty="0"/>
              <a:t>Со второй половины XIX в. и до установления Советской власти существовал единственный в </a:t>
            </a:r>
            <a:r>
              <a:rPr lang="ru-RU" sz="1600" dirty="0" err="1"/>
              <a:t>Ирбитском</a:t>
            </a:r>
            <a:r>
              <a:rPr lang="ru-RU" sz="1600" dirty="0"/>
              <a:t> уезде </a:t>
            </a:r>
            <a:r>
              <a:rPr lang="ru-RU" sz="1600" dirty="0" err="1"/>
              <a:t>Краснослободский</a:t>
            </a:r>
            <a:r>
              <a:rPr lang="ru-RU" sz="1600" dirty="0"/>
              <a:t> Введенский женский монастырь (сейчас п. Рассвет). </a:t>
            </a:r>
            <a:endParaRPr lang="ru-RU" sz="1600" dirty="0" smtClean="0"/>
          </a:p>
          <a:p>
            <a:pPr algn="just" fontAlgn="t"/>
            <a:r>
              <a:rPr lang="ru-RU" sz="1600" dirty="0" smtClean="0"/>
              <a:t>Население </a:t>
            </a:r>
            <a:r>
              <a:rPr lang="ru-RU" sz="1600" dirty="0"/>
              <a:t>свободолюбивое, в исторических документах описываются случаи народных возмущений и бунтов крестьян Красной Слободы, Усть-Ницы, </a:t>
            </a:r>
            <a:r>
              <a:rPr lang="ru-RU" sz="1600" dirty="0" err="1"/>
              <a:t>д.Ивановки</a:t>
            </a:r>
            <a:r>
              <a:rPr lang="ru-RU" sz="1600" dirty="0"/>
              <a:t>.</a:t>
            </a:r>
            <a:endParaRPr lang="ru-RU" sz="1600" b="1" dirty="0"/>
          </a:p>
          <a:p>
            <a:pPr algn="just" fontAlgn="t"/>
            <a:r>
              <a:rPr lang="ru-RU" sz="1600" dirty="0"/>
              <a:t>К кустарному промыслу тяготели все. Занимались рыбной ловлей, изготовлением саней, дровней и телег, кузнечим делом, тканьем холста, пошивом одежды, изготовлением сапог и валенок, делали бондарные изделия, плели корзины и кошевки, занимались дегтярным промыслом, мукомольным, </a:t>
            </a:r>
            <a:r>
              <a:rPr lang="ru-RU" sz="1600" dirty="0" err="1"/>
              <a:t>крахмало</a:t>
            </a:r>
            <a:r>
              <a:rPr lang="ru-RU" sz="1600" dirty="0"/>
              <a:t>-паточным производством. Деревня Мельникова была центром гончарного промысла, изготовляли посуду и детские игрушки. В Красной Слободе был стекольный завод</a:t>
            </a:r>
            <a:r>
              <a:rPr lang="ru-RU" sz="1400" dirty="0"/>
              <a:t>.</a:t>
            </a:r>
            <a:endParaRPr lang="ru-RU" sz="1400" b="1" dirty="0"/>
          </a:p>
          <a:p>
            <a:pPr algn="just" fontAlgn="t"/>
            <a:r>
              <a:rPr lang="ru-RU" sz="1600" dirty="0"/>
              <a:t>Свято Троицкая церковь, построенная в 1773-1779 годах на средства прихожан, не была разрушена в 20 веке, как многие другие церкви. Не потеряла своего значения в облике современного села. В настоящее время это памятник истории и архитектуры 18 века, охраняется </a:t>
            </a:r>
            <a:r>
              <a:rPr lang="ru-RU" sz="1600" dirty="0" smtClean="0"/>
              <a:t>государством.</a:t>
            </a:r>
            <a:endParaRPr lang="ru-RU" sz="1600" dirty="0"/>
          </a:p>
        </p:txBody>
      </p:sp>
      <p:pic>
        <p:nvPicPr>
          <p:cNvPr id="1026" name="Picture 2" descr="C:\Users\76\Desktop\ПРЕЗЕНТАЦИЯ\картинки\1236149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5733256"/>
            <a:ext cx="2088232" cy="1075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5628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95536" y="116632"/>
            <a:ext cx="8424936" cy="1152128"/>
          </a:xfrm>
          <a:solidFill>
            <a:schemeClr val="accent3">
              <a:lumMod val="40000"/>
              <a:lumOff val="60000"/>
            </a:schemeClr>
          </a:solidFill>
        </p:spPr>
        <p:txBody>
          <a:bodyPr/>
          <a:lstStyle/>
          <a:p>
            <a:pPr lvl="1" algn="ctr"/>
            <a:r>
              <a:rPr lang="ru-RU" b="1" i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ОСНОВНЫЕ ЗАДАЧИ И ПРИОРИТЕТНЫЕ НАПРАВЛЕНИЯ БЮДЖЕТНОЙ ПОЛИТИКИ УСТЬ-НИЦИНСКОГО СЕЛЬСКОГО ПОСЕЛЕНИЯ НА 2020 ГОД И ПЛАНОВЫЙ ПЕРИОД 2021 И 2022 ГОДОВ</a:t>
            </a:r>
            <a:endParaRPr lang="ru-RU" b="1" i="1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395536" y="1340768"/>
            <a:ext cx="8424936" cy="5256584"/>
          </a:xfrm>
          <a:ln>
            <a:solidFill>
              <a:schemeClr val="accent6">
                <a:lumMod val="75000"/>
              </a:schemeClr>
            </a:solidFill>
          </a:ln>
        </p:spPr>
        <p:txBody>
          <a:bodyPr>
            <a:normAutofit fontScale="25000" lnSpcReduction="20000"/>
          </a:bodyPr>
          <a:lstStyle/>
          <a:p>
            <a:pPr algn="just"/>
            <a:r>
              <a:rPr lang="ru-RU" sz="4900" dirty="0" smtClean="0"/>
              <a:t>      </a:t>
            </a:r>
            <a:r>
              <a:rPr lang="ru-RU" sz="6400" dirty="0" smtClean="0"/>
              <a:t>Основные задачи в сфере бюджетной политики скорректированы исходя из сложившейся экономической ситуации. В отношении расходов политика направлена на оптимизацию и повышение эффективности бюджетных расходов.</a:t>
            </a:r>
            <a:endParaRPr lang="ru-RU" sz="6400" dirty="0"/>
          </a:p>
          <a:p>
            <a:pPr algn="just"/>
            <a:r>
              <a:rPr lang="ru-RU" sz="6400" dirty="0" smtClean="0"/>
              <a:t>      Основными принципами бюджетной политики сельского поселения будут сокращение необоснованных бюджетных расходов.</a:t>
            </a:r>
            <a:endParaRPr lang="ru-RU" sz="6400" dirty="0"/>
          </a:p>
          <a:p>
            <a:r>
              <a:rPr lang="ru-RU" sz="6400" dirty="0" smtClean="0"/>
              <a:t>      </a:t>
            </a:r>
            <a:r>
              <a:rPr lang="ru-RU" sz="6400" dirty="0"/>
              <a:t>В связи с этим необходимо решение следующих задач: </a:t>
            </a:r>
          </a:p>
          <a:p>
            <a:r>
              <a:rPr lang="ru-RU" sz="6400" dirty="0"/>
              <a:t>     </a:t>
            </a:r>
            <a:r>
              <a:rPr lang="ru-RU" sz="6400" dirty="0" smtClean="0"/>
              <a:t> </a:t>
            </a:r>
            <a:r>
              <a:rPr lang="ru-RU" sz="6400" dirty="0"/>
              <a:t>- обеспечение концентрации бюджетных расходов на решение ключевых проблем и достижения конечных результатов;</a:t>
            </a:r>
          </a:p>
          <a:p>
            <a:r>
              <a:rPr lang="ru-RU" sz="6400" dirty="0"/>
              <a:t>     </a:t>
            </a:r>
            <a:r>
              <a:rPr lang="ru-RU" sz="6400" dirty="0" smtClean="0"/>
              <a:t> </a:t>
            </a:r>
            <a:r>
              <a:rPr lang="ru-RU" sz="6400" dirty="0"/>
              <a:t>- обеспечение сбалансированности местного бюджета в среднесрочной перспективе;</a:t>
            </a:r>
          </a:p>
          <a:p>
            <a:r>
              <a:rPr lang="ru-RU" sz="6400" dirty="0"/>
              <a:t>    </a:t>
            </a:r>
            <a:r>
              <a:rPr lang="ru-RU" sz="6400" dirty="0" smtClean="0"/>
              <a:t> </a:t>
            </a:r>
            <a:r>
              <a:rPr lang="ru-RU" sz="6400" dirty="0"/>
              <a:t>- обеспечение соблюдения нормативов расходов на оплату труда органов местного самоуправления муниципального образования;</a:t>
            </a:r>
          </a:p>
          <a:p>
            <a:r>
              <a:rPr lang="ru-RU" sz="6400" dirty="0"/>
              <a:t>   </a:t>
            </a:r>
            <a:r>
              <a:rPr lang="ru-RU" sz="6400" dirty="0" smtClean="0"/>
              <a:t> </a:t>
            </a:r>
            <a:r>
              <a:rPr lang="ru-RU" sz="6400" dirty="0"/>
              <a:t>-  добиваться повышения качества планирования главными распорядителями бюджетных средств своих расходов и их эффективности.</a:t>
            </a:r>
          </a:p>
          <a:p>
            <a:pPr marL="45720" indent="0" algn="just">
              <a:buNone/>
            </a:pPr>
            <a:r>
              <a:rPr lang="ru-RU" sz="6400" dirty="0" smtClean="0"/>
              <a:t>       Бюджетная </a:t>
            </a:r>
            <a:r>
              <a:rPr lang="ru-RU" sz="6400" dirty="0"/>
              <a:t>политика будет направлена на обеспечение безусловного исполнения действующих обязательств, в том числе с учетом их оптимизации и повышения эффективности использования финансовых ресурсов за счет:</a:t>
            </a:r>
            <a:br>
              <a:rPr lang="ru-RU" sz="6400" dirty="0"/>
            </a:br>
            <a:r>
              <a:rPr lang="ru-RU" sz="6400" dirty="0"/>
              <a:t>       </a:t>
            </a:r>
            <a:endParaRPr lang="ru-RU" sz="6400" dirty="0" smtClean="0"/>
          </a:p>
          <a:p>
            <a:pPr marL="45720" indent="0" algn="just">
              <a:buNone/>
            </a:pPr>
            <a:r>
              <a:rPr lang="ru-RU" sz="6400" dirty="0"/>
              <a:t> </a:t>
            </a:r>
            <a:r>
              <a:rPr lang="ru-RU" sz="6400" dirty="0" smtClean="0"/>
              <a:t>      - определения </a:t>
            </a:r>
            <a:r>
              <a:rPr lang="ru-RU" sz="6400" dirty="0"/>
              <a:t>основных параметров бюджета исходя из ожидаемого прогноза поступления доходов и допустимого уровня дефицита бюджета</a:t>
            </a:r>
            <a:r>
              <a:rPr lang="ru-RU" sz="800" dirty="0"/>
              <a:t>;</a:t>
            </a:r>
            <a:br>
              <a:rPr lang="ru-RU" sz="800" dirty="0"/>
            </a:br>
            <a:r>
              <a:rPr lang="ru-RU" sz="800" dirty="0"/>
              <a:t> - </a:t>
            </a:r>
            <a:r>
              <a:rPr lang="ru-RU" sz="800" dirty="0" smtClean="0"/>
              <a:t>        </a:t>
            </a:r>
          </a:p>
          <a:p>
            <a:pPr algn="just">
              <a:buFontTx/>
              <a:buChar char="-"/>
            </a:pPr>
            <a:r>
              <a:rPr lang="ru-RU" sz="800" dirty="0" smtClean="0"/>
              <a:t>   </a:t>
            </a:r>
            <a:r>
              <a:rPr lang="ru-RU" sz="6400" dirty="0" smtClean="0"/>
              <a:t> -увеличения </a:t>
            </a:r>
            <a:r>
              <a:rPr lang="ru-RU" sz="6400" dirty="0"/>
              <a:t>доли программных расходов в общем объеме расходов бюджета;</a:t>
            </a:r>
            <a:br>
              <a:rPr lang="ru-RU" sz="6400" dirty="0"/>
            </a:br>
            <a:endParaRPr lang="ru-RU" sz="6400" dirty="0" smtClean="0"/>
          </a:p>
          <a:p>
            <a:endParaRPr lang="ru-RU" sz="2900" dirty="0" smtClean="0"/>
          </a:p>
          <a:p>
            <a:endParaRPr lang="ru-RU" sz="2900" dirty="0"/>
          </a:p>
          <a:p>
            <a:pPr marL="45720" indent="0">
              <a:buNone/>
            </a:pPr>
            <a:r>
              <a:rPr lang="ru-RU" dirty="0"/>
              <a:t> </a:t>
            </a:r>
          </a:p>
          <a:p>
            <a:pPr marL="4572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58131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536" y="116632"/>
            <a:ext cx="8352928" cy="6480720"/>
          </a:xfrm>
          <a:ln>
            <a:solidFill>
              <a:schemeClr val="accent6">
                <a:lumMod val="75000"/>
              </a:schemeClr>
            </a:solidFill>
          </a:ln>
        </p:spPr>
        <p:txBody>
          <a:bodyPr>
            <a:normAutofit lnSpcReduction="10000"/>
          </a:bodyPr>
          <a:lstStyle/>
          <a:p>
            <a:r>
              <a:rPr lang="ru-RU" sz="2400" dirty="0"/>
              <a:t>  </a:t>
            </a:r>
            <a:r>
              <a:rPr lang="ru-RU" sz="1600" dirty="0"/>
              <a:t>- повышения качества программного бюджетирования исходя из планируемых и достигаемых результатов;</a:t>
            </a:r>
          </a:p>
          <a:p>
            <a:r>
              <a:rPr lang="ru-RU" sz="1600" dirty="0"/>
              <a:t>        - планирования бюджетных ассигнований на реализацию муниципальной программы с учетом результатов их реализации за предыдущий год, а также в тесной увязке с целевыми индикаторами и показателями, характеризующими достижение поставленных целей, усиление текущего контроля и ответственности за выполнением муниципальных заданий;</a:t>
            </a:r>
          </a:p>
          <a:p>
            <a:r>
              <a:rPr lang="ru-RU" sz="1600" dirty="0"/>
              <a:t>  </a:t>
            </a:r>
            <a:r>
              <a:rPr lang="ru-RU" sz="1600" dirty="0" smtClean="0"/>
              <a:t>    </a:t>
            </a:r>
            <a:r>
              <a:rPr lang="ru-RU" sz="1600" dirty="0"/>
              <a:t>- повышения эффективности контроля в сфере закупок для муниципальных нужд использования конкурентных способов отбора организаций для оказания муниципальных услуг, в том числе путем проведения конкурсов и </a:t>
            </a:r>
            <a:r>
              <a:rPr lang="ru-RU" sz="1600" dirty="0" smtClean="0"/>
              <a:t>аукционов.      </a:t>
            </a:r>
          </a:p>
          <a:p>
            <a:pPr algn="just"/>
            <a:r>
              <a:rPr lang="ru-RU" sz="2400" dirty="0" smtClean="0"/>
              <a:t>       </a:t>
            </a:r>
            <a:r>
              <a:rPr lang="ru-RU" sz="1600" dirty="0"/>
              <a:t>В рамках решения данной задачи будет продолжена работа по созданию стимулов для более рационального и экономного использования бюджетных средств (в том числе при размещении заказов и исполнении обязательств), сокращению доли неэффективных бюджетных расходов.</a:t>
            </a:r>
          </a:p>
          <a:p>
            <a:pPr algn="just"/>
            <a:r>
              <a:rPr lang="ru-RU" sz="1600" dirty="0"/>
              <a:t>         Главным инструментом, который призван обеспечить повышение результативности и эффективности бюджетных расходов, ориентированности на достижение целей муниципального управления, остается муниципальная программа.</a:t>
            </a:r>
          </a:p>
          <a:p>
            <a:pPr algn="just"/>
            <a:r>
              <a:rPr lang="ru-RU" sz="1600" dirty="0"/>
              <a:t>          Обеспечение полного и доступного информирования населения </a:t>
            </a:r>
            <a:r>
              <a:rPr lang="ru-RU" sz="1600" dirty="0" err="1"/>
              <a:t>Усть-Ницинского</a:t>
            </a:r>
            <a:r>
              <a:rPr lang="ru-RU" sz="1600" dirty="0"/>
              <a:t> сельского поселения о бюджете сельского поселения и отчетах о его исполнении, повышения открытости и прозрачности информации об управлении бюджетными средствами должно найти отражение в регулярной публикации «Бюджета для граждан» на официальном сайте </a:t>
            </a:r>
            <a:r>
              <a:rPr lang="ru-RU" sz="1600" dirty="0" err="1"/>
              <a:t>Усть-Ницинского</a:t>
            </a:r>
            <a:r>
              <a:rPr lang="ru-RU" sz="1600" dirty="0"/>
              <a:t> сельского поселения в сети </a:t>
            </a:r>
            <a:r>
              <a:rPr lang="ru-RU" sz="1600" dirty="0" smtClean="0"/>
              <a:t>Интернет</a:t>
            </a:r>
            <a:r>
              <a:rPr lang="ru-RU" sz="1600" dirty="0"/>
              <a:t>.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 flipH="1" flipV="1">
            <a:off x="8305800" y="5515168"/>
            <a:ext cx="1234752" cy="1226200"/>
          </a:xfrm>
        </p:spPr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78483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ru-RU" smtClean="0"/>
              <a:t>ОСНОВНЫЕ ПОКАЗАТЕЛИ СОЦИАЛЬНО-ЭКОНОМИЧЕСКОГО РАЗВИТИЯ УСТЬ-НИЦИНСКОГО СЕЛЬСКОГО ПОСЕЛЕНИЯ</a:t>
            </a:r>
            <a:endParaRPr lang="ru-RU" dirty="0"/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253014031"/>
              </p:ext>
            </p:extLst>
          </p:nvPr>
        </p:nvGraphicFramePr>
        <p:xfrm>
          <a:off x="0" y="724719"/>
          <a:ext cx="9143998" cy="62267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54709"/>
                <a:gridCol w="1179870"/>
                <a:gridCol w="1112175"/>
                <a:gridCol w="1026341"/>
                <a:gridCol w="1106129"/>
                <a:gridCol w="1021168"/>
                <a:gridCol w="1043606"/>
              </a:tblGrid>
              <a:tr h="855606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Наименование </a:t>
                      </a:r>
                      <a:r>
                        <a:rPr lang="ru-RU" sz="1400" dirty="0" smtClean="0"/>
                        <a:t>показателя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Единица измерения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2018 год факт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2019 год оценка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2020 год прогноз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2021 год прогноз</a:t>
                      </a:r>
                    </a:p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2022 год прогноз</a:t>
                      </a:r>
                    </a:p>
                    <a:p>
                      <a:endParaRPr lang="ru-RU" sz="1400" dirty="0"/>
                    </a:p>
                  </a:txBody>
                  <a:tcPr/>
                </a:tc>
              </a:tr>
              <a:tr h="509508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7030A0"/>
                          </a:solidFill>
                        </a:rPr>
                        <a:t>Оборот организаций               ( по полному</a:t>
                      </a:r>
                      <a:r>
                        <a:rPr lang="ru-RU" sz="1400" b="1" baseline="0" dirty="0" smtClean="0">
                          <a:solidFill>
                            <a:srgbClr val="7030A0"/>
                          </a:solidFill>
                        </a:rPr>
                        <a:t> кругу)</a:t>
                      </a:r>
                      <a:endParaRPr lang="ru-RU" sz="14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млн. руб.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110,2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117,7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123,2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128,8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135,0</a:t>
                      </a:r>
                      <a:endParaRPr lang="ru-RU" sz="1600" dirty="0"/>
                    </a:p>
                  </a:txBody>
                  <a:tcPr/>
                </a:tc>
              </a:tr>
              <a:tr h="509508"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>
                          <a:solidFill>
                            <a:srgbClr val="7030A0"/>
                          </a:solidFill>
                        </a:rPr>
                        <a:t>Сельское  хозяйство, охота и лесное хозяйство</a:t>
                      </a:r>
                      <a:endParaRPr lang="ru-RU" sz="14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млн. руб.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9,5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9,4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9,6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9,9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10,3</a:t>
                      </a:r>
                      <a:endParaRPr lang="ru-RU" sz="1600" dirty="0"/>
                    </a:p>
                  </a:txBody>
                  <a:tcPr/>
                </a:tc>
              </a:tr>
              <a:tr h="929103"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>
                          <a:solidFill>
                            <a:srgbClr val="7030A0"/>
                          </a:solidFill>
                        </a:rPr>
                        <a:t>Объем инвестиций в основной капитал за счет всех источников финансирования</a:t>
                      </a:r>
                      <a:endParaRPr lang="ru-RU" sz="14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млн. руб.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4,02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2,00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2,20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2,5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2,5</a:t>
                      </a:r>
                      <a:endParaRPr lang="ru-RU" sz="1600" dirty="0"/>
                    </a:p>
                  </a:txBody>
                  <a:tcPr/>
                </a:tc>
              </a:tr>
              <a:tr h="329682"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>
                          <a:solidFill>
                            <a:srgbClr val="7030A0"/>
                          </a:solidFill>
                        </a:rPr>
                        <a:t>Оплата</a:t>
                      </a:r>
                      <a:r>
                        <a:rPr lang="ru-RU" sz="1400" b="1" baseline="0" dirty="0" smtClean="0">
                          <a:solidFill>
                            <a:srgbClr val="7030A0"/>
                          </a:solidFill>
                        </a:rPr>
                        <a:t> труда</a:t>
                      </a:r>
                      <a:endParaRPr lang="ru-RU" sz="14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млн. руб.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68,80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73,80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77,30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81,70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86,60</a:t>
                      </a:r>
                      <a:endParaRPr lang="ru-RU" sz="1600" dirty="0"/>
                    </a:p>
                  </a:txBody>
                  <a:tcPr/>
                </a:tc>
              </a:tr>
              <a:tr h="662405"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>
                          <a:solidFill>
                            <a:srgbClr val="7030A0"/>
                          </a:solidFill>
                        </a:rPr>
                        <a:t>Среднедушевые денежные доходы (в месяц)</a:t>
                      </a:r>
                      <a:endParaRPr lang="ru-RU" sz="14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руб./чел.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8013,16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8716,34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9510,20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10202,34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10980,16</a:t>
                      </a:r>
                      <a:endParaRPr lang="ru-RU" sz="1600" dirty="0"/>
                    </a:p>
                  </a:txBody>
                  <a:tcPr/>
                </a:tc>
              </a:tr>
              <a:tr h="469203"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>
                          <a:solidFill>
                            <a:srgbClr val="7030A0"/>
                          </a:solidFill>
                        </a:rPr>
                        <a:t>Оборот розничной торговли</a:t>
                      </a:r>
                      <a:endParaRPr lang="ru-RU" sz="14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млн. руб.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93,90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100,90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105,80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110,80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116,20</a:t>
                      </a:r>
                      <a:endParaRPr lang="ru-RU" sz="1600" dirty="0"/>
                    </a:p>
                  </a:txBody>
                  <a:tcPr/>
                </a:tc>
              </a:tr>
              <a:tr h="529150"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>
                          <a:solidFill>
                            <a:srgbClr val="7030A0"/>
                          </a:solidFill>
                        </a:rPr>
                        <a:t>Оборот общественного питания</a:t>
                      </a:r>
                      <a:endParaRPr lang="ru-RU" sz="14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млн. руб.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13,00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13,50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14,10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14,50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15,20</a:t>
                      </a:r>
                      <a:endParaRPr lang="ru-RU" sz="1600" dirty="0"/>
                    </a:p>
                  </a:txBody>
                  <a:tcPr/>
                </a:tc>
              </a:tr>
              <a:tr h="662405"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>
                          <a:solidFill>
                            <a:srgbClr val="7030A0"/>
                          </a:solidFill>
                        </a:rPr>
                        <a:t>Численность постоянного населения (на начало года)</a:t>
                      </a:r>
                      <a:endParaRPr lang="ru-RU" sz="14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чел.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2903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2822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2747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2677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2610</a:t>
                      </a:r>
                      <a:endParaRPr lang="ru-RU" sz="1600" dirty="0"/>
                    </a:p>
                  </a:txBody>
                  <a:tcPr/>
                </a:tc>
              </a:tr>
              <a:tr h="719305"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>
                          <a:solidFill>
                            <a:srgbClr val="7030A0"/>
                          </a:solidFill>
                        </a:rPr>
                        <a:t>Численность постоянного населения в трудоспособном возрасте</a:t>
                      </a:r>
                      <a:endParaRPr lang="ru-RU" sz="14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чел.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1466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1436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1416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1410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1405</a:t>
                      </a:r>
                      <a:endParaRPr lang="ru-RU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Овал 3"/>
          <p:cNvSpPr/>
          <p:nvPr/>
        </p:nvSpPr>
        <p:spPr>
          <a:xfrm>
            <a:off x="0" y="0"/>
            <a:ext cx="9144000" cy="724719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i="1" dirty="0" smtClean="0">
                <a:solidFill>
                  <a:srgbClr val="FF0000"/>
                </a:solidFill>
              </a:rPr>
              <a:t>ОСНОВНЫЕ ПОКАЗАТЕЛИ СОЦИАЛЬНО-ЭКОНОМИЧЕСКОГО РАЗВИТИЯ УСТЬ-НИЦИНСКОГО СЕЛЬСКОГО ПОСЕЛЕНИЯ</a:t>
            </a:r>
            <a:endParaRPr lang="ru-RU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4936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0"/>
            <a:ext cx="8064896" cy="548680"/>
          </a:xfrm>
          <a:solidFill>
            <a:srgbClr val="FFFF00"/>
          </a:solidFill>
        </p:spPr>
        <p:txBody>
          <a:bodyPr/>
          <a:lstStyle/>
          <a:p>
            <a:pPr lvl="1" algn="ctr"/>
            <a:r>
              <a:rPr lang="ru-RU" b="1" i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ДОХОДЫ И РАСХОДЫ БЮДЖЕТА УСТЬ-НИЦИНСКОГО СЕЛЬСКОГО ПОСЕЛЕНИЯ, ТЫС. РУБ.</a:t>
            </a:r>
            <a:endParaRPr lang="ru-RU" b="1" i="1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560028689"/>
              </p:ext>
            </p:extLst>
          </p:nvPr>
        </p:nvGraphicFramePr>
        <p:xfrm>
          <a:off x="251520" y="692696"/>
          <a:ext cx="8712968" cy="61100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96544"/>
                <a:gridCol w="1368152"/>
                <a:gridCol w="1152128"/>
                <a:gridCol w="1296144"/>
              </a:tblGrid>
              <a:tr h="381031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Наименование показателя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2020 год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2021год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2022год</a:t>
                      </a:r>
                      <a:endParaRPr lang="ru-RU" sz="1400" dirty="0"/>
                    </a:p>
                  </a:txBody>
                  <a:tcPr/>
                </a:tc>
              </a:tr>
              <a:tr h="370660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7030A0"/>
                          </a:solidFill>
                          <a:latin typeface="Arial Black" panose="020B0A04020102020204" pitchFamily="34" charset="0"/>
                        </a:rPr>
                        <a:t>ДОХОДЫ</a:t>
                      </a:r>
                      <a:r>
                        <a:rPr lang="ru-RU" sz="1400" b="1" baseline="0" dirty="0" smtClean="0">
                          <a:solidFill>
                            <a:srgbClr val="7030A0"/>
                          </a:solidFill>
                        </a:rPr>
                        <a:t> всего, в том числе:</a:t>
                      </a:r>
                      <a:endParaRPr lang="ru-RU" sz="14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7030A0"/>
                          </a:solidFill>
                          <a:latin typeface="Arial Black" panose="020B0A04020102020204" pitchFamily="34" charset="0"/>
                        </a:rPr>
                        <a:t>54421,8</a:t>
                      </a:r>
                      <a:endParaRPr lang="ru-RU" sz="1400" dirty="0">
                        <a:solidFill>
                          <a:srgbClr val="7030A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7030A0"/>
                          </a:solidFill>
                          <a:latin typeface="Arial Black" panose="020B0A04020102020204" pitchFamily="34" charset="0"/>
                        </a:rPr>
                        <a:t>47200,7</a:t>
                      </a:r>
                      <a:endParaRPr lang="ru-RU" sz="1400" dirty="0">
                        <a:solidFill>
                          <a:srgbClr val="7030A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7030A0"/>
                          </a:solidFill>
                          <a:latin typeface="Arial Black" panose="020B0A04020102020204" pitchFamily="34" charset="0"/>
                        </a:rPr>
                        <a:t>48040,6</a:t>
                      </a:r>
                      <a:endParaRPr lang="ru-RU" sz="1400" dirty="0">
                        <a:solidFill>
                          <a:srgbClr val="7030A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</a:tr>
              <a:tr h="370660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7030A0"/>
                          </a:solidFill>
                        </a:rPr>
                        <a:t>Налоговые и неналоговые доходы</a:t>
                      </a:r>
                      <a:endParaRPr lang="ru-RU" sz="14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11950,0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12792,0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13579,0</a:t>
                      </a:r>
                      <a:endParaRPr lang="ru-RU" sz="1400" dirty="0"/>
                    </a:p>
                  </a:txBody>
                  <a:tcPr/>
                </a:tc>
              </a:tr>
              <a:tr h="370660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7030A0"/>
                          </a:solidFill>
                        </a:rPr>
                        <a:t>Безвозмездные поступления</a:t>
                      </a:r>
                      <a:endParaRPr lang="ru-RU" sz="14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42471,8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34408,7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34461,6</a:t>
                      </a:r>
                      <a:endParaRPr lang="ru-RU" sz="1400" dirty="0"/>
                    </a:p>
                  </a:txBody>
                  <a:tcPr/>
                </a:tc>
              </a:tr>
              <a:tr h="370660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7030A0"/>
                          </a:solidFill>
                          <a:latin typeface="Arial Black" panose="020B0A04020102020204" pitchFamily="34" charset="0"/>
                        </a:rPr>
                        <a:t>РАСХОДЫ</a:t>
                      </a:r>
                      <a:r>
                        <a:rPr lang="ru-RU" sz="1400" b="1" baseline="0" dirty="0" smtClean="0">
                          <a:solidFill>
                            <a:srgbClr val="7030A0"/>
                          </a:solidFill>
                        </a:rPr>
                        <a:t> всего, в том числе:</a:t>
                      </a:r>
                      <a:endParaRPr lang="ru-RU" sz="14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7030A0"/>
                          </a:solidFill>
                          <a:latin typeface="Arial Black" panose="020B0A04020102020204" pitchFamily="34" charset="0"/>
                        </a:rPr>
                        <a:t>54421,8</a:t>
                      </a:r>
                      <a:endParaRPr lang="ru-RU" sz="1400" b="1" dirty="0">
                        <a:solidFill>
                          <a:srgbClr val="7030A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7030A0"/>
                          </a:solidFill>
                          <a:latin typeface="Arial Black" panose="020B0A04020102020204" pitchFamily="34" charset="0"/>
                        </a:rPr>
                        <a:t>47200,7</a:t>
                      </a:r>
                      <a:endParaRPr lang="ru-RU" sz="1400" b="1" dirty="0">
                        <a:solidFill>
                          <a:srgbClr val="7030A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7030A0"/>
                          </a:solidFill>
                          <a:latin typeface="Arial Black" panose="020B0A04020102020204" pitchFamily="34" charset="0"/>
                        </a:rPr>
                        <a:t>48040,6</a:t>
                      </a:r>
                      <a:endParaRPr lang="ru-RU" sz="1400" b="1" dirty="0">
                        <a:solidFill>
                          <a:srgbClr val="7030A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</a:tr>
              <a:tr h="370660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7030A0"/>
                          </a:solidFill>
                        </a:rPr>
                        <a:t>Общегосударственные вопросы</a:t>
                      </a:r>
                      <a:endParaRPr lang="ru-RU" sz="14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11379,5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10134,6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10508,4</a:t>
                      </a:r>
                      <a:endParaRPr lang="ru-RU" sz="1400" dirty="0"/>
                    </a:p>
                  </a:txBody>
                  <a:tcPr/>
                </a:tc>
              </a:tr>
              <a:tr h="370660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7030A0"/>
                          </a:solidFill>
                        </a:rPr>
                        <a:t>Национальная оборона</a:t>
                      </a:r>
                      <a:endParaRPr lang="ru-RU" sz="14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237,3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242,1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257,3</a:t>
                      </a:r>
                      <a:endParaRPr lang="ru-RU" sz="1400" dirty="0"/>
                    </a:p>
                  </a:txBody>
                  <a:tcPr/>
                </a:tc>
              </a:tr>
              <a:tr h="539794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7030A0"/>
                          </a:solidFill>
                        </a:rPr>
                        <a:t>Национальная безопасность и правоохранительная деятельность</a:t>
                      </a:r>
                      <a:endParaRPr lang="ru-RU" sz="14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1043,0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194,0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173,0</a:t>
                      </a:r>
                      <a:endParaRPr lang="ru-RU" sz="1400" dirty="0"/>
                    </a:p>
                  </a:txBody>
                  <a:tcPr/>
                </a:tc>
              </a:tr>
              <a:tr h="370660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7030A0"/>
                          </a:solidFill>
                        </a:rPr>
                        <a:t>Национальная экономика</a:t>
                      </a:r>
                      <a:endParaRPr lang="ru-RU" sz="14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9793,0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9374,0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10003,0</a:t>
                      </a:r>
                      <a:endParaRPr lang="ru-RU" sz="1400" dirty="0"/>
                    </a:p>
                  </a:txBody>
                  <a:tcPr/>
                </a:tc>
              </a:tr>
              <a:tr h="370660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7030A0"/>
                          </a:solidFill>
                        </a:rPr>
                        <a:t>Жилищно-коммунальное хозяйство</a:t>
                      </a:r>
                      <a:endParaRPr lang="ru-RU" sz="14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4811,0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2004,0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362,0</a:t>
                      </a:r>
                      <a:endParaRPr lang="ru-RU" sz="1400" dirty="0"/>
                    </a:p>
                  </a:txBody>
                  <a:tcPr/>
                </a:tc>
              </a:tr>
              <a:tr h="370660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7030A0"/>
                          </a:solidFill>
                        </a:rPr>
                        <a:t>Образование</a:t>
                      </a:r>
                      <a:endParaRPr lang="ru-RU" sz="14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11,0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11,0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10,0</a:t>
                      </a:r>
                      <a:endParaRPr lang="ru-RU" sz="1400" dirty="0"/>
                    </a:p>
                  </a:txBody>
                  <a:tcPr/>
                </a:tc>
              </a:tr>
              <a:tr h="370660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7030A0"/>
                          </a:solidFill>
                        </a:rPr>
                        <a:t>Культура, кинематография</a:t>
                      </a:r>
                      <a:endParaRPr lang="ru-RU" sz="14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26151,0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23891,0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24173,0</a:t>
                      </a:r>
                      <a:endParaRPr lang="ru-RU" sz="1400" dirty="0"/>
                    </a:p>
                  </a:txBody>
                  <a:tcPr/>
                </a:tc>
              </a:tr>
              <a:tr h="370660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7030A0"/>
                          </a:solidFill>
                        </a:rPr>
                        <a:t>Социальная политика</a:t>
                      </a:r>
                      <a:endParaRPr lang="ru-RU" sz="14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11,0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11,0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10,0</a:t>
                      </a:r>
                      <a:endParaRPr lang="ru-RU" sz="1400" dirty="0"/>
                    </a:p>
                  </a:txBody>
                  <a:tcPr/>
                </a:tc>
              </a:tr>
              <a:tr h="370660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7030A0"/>
                          </a:solidFill>
                        </a:rPr>
                        <a:t>Физическая культура и спорт</a:t>
                      </a:r>
                      <a:endParaRPr lang="ru-RU" sz="14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985,0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165,0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155,0</a:t>
                      </a:r>
                      <a:endParaRPr lang="ru-RU" sz="1400" dirty="0"/>
                    </a:p>
                  </a:txBody>
                  <a:tcPr/>
                </a:tc>
              </a:tr>
              <a:tr h="370660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7030A0"/>
                          </a:solidFill>
                        </a:rPr>
                        <a:t>Условно утвержденные расходы</a:t>
                      </a:r>
                      <a:endParaRPr lang="ru-RU" sz="14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1174,0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2388,9</a:t>
                      </a:r>
                      <a:endParaRPr lang="ru-RU" sz="1400" dirty="0"/>
                    </a:p>
                  </a:txBody>
                  <a:tcPr/>
                </a:tc>
              </a:tr>
              <a:tr h="370660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7030A0"/>
                          </a:solidFill>
                        </a:rPr>
                        <a:t>Дефицит ( - ), профицит ( + )</a:t>
                      </a:r>
                      <a:endParaRPr lang="ru-RU" sz="14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0</a:t>
                      </a:r>
                      <a:endParaRPr lang="ru-RU" sz="1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24050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116632"/>
            <a:ext cx="6512511" cy="792088"/>
          </a:xfrm>
          <a:solidFill>
            <a:schemeClr val="accent3">
              <a:lumMod val="20000"/>
              <a:lumOff val="80000"/>
            </a:schemeClr>
          </a:solidFill>
        </p:spPr>
        <p:txBody>
          <a:bodyPr/>
          <a:lstStyle/>
          <a:p>
            <a:pPr lvl="1" algn="ctr"/>
            <a:r>
              <a:rPr lang="ru-RU" b="1" i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ДОХОДЫ БЮДЖЕТА УСТЬ-НИЦИНСКОГО СЕЛЬСКОГО ПОСЕЛЕНИЯ</a:t>
            </a:r>
            <a:endParaRPr lang="ru-RU" b="1" i="1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323528" y="1772816"/>
            <a:ext cx="2664296" cy="7920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Налоговые доходы</a:t>
            </a:r>
            <a:endParaRPr lang="ru-RU" dirty="0"/>
          </a:p>
        </p:txBody>
      </p:sp>
      <p:sp>
        <p:nvSpPr>
          <p:cNvPr id="7" name="Объект 6"/>
          <p:cNvSpPr>
            <a:spLocks noGrp="1"/>
          </p:cNvSpPr>
          <p:nvPr>
            <p:ph sz="quarter" idx="13"/>
          </p:nvPr>
        </p:nvSpPr>
        <p:spPr>
          <a:xfrm>
            <a:off x="107505" y="1654357"/>
            <a:ext cx="8928991" cy="5074991"/>
          </a:xfrm>
          <a:ln>
            <a:solidFill>
              <a:schemeClr val="accent6">
                <a:lumMod val="75000"/>
              </a:schemeClr>
            </a:solidFill>
          </a:ln>
        </p:spPr>
        <p:txBody>
          <a:bodyPr/>
          <a:lstStyle/>
          <a:p>
            <a:pPr marL="1207008" lvl="4" indent="0">
              <a:buNone/>
            </a:pPr>
            <a:endParaRPr lang="ru-RU" dirty="0"/>
          </a:p>
          <a:p>
            <a:pPr marL="1207008" lvl="4" indent="0">
              <a:buNone/>
            </a:pPr>
            <a:endParaRPr lang="ru-RU" dirty="0" smtClean="0"/>
          </a:p>
        </p:txBody>
      </p:sp>
      <p:sp>
        <p:nvSpPr>
          <p:cNvPr id="8" name="Овал 7"/>
          <p:cNvSpPr/>
          <p:nvPr/>
        </p:nvSpPr>
        <p:spPr>
          <a:xfrm>
            <a:off x="6300192" y="1772816"/>
            <a:ext cx="2592288" cy="792088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Безвозмездные поступления</a:t>
            </a:r>
            <a:endParaRPr lang="ru-RU" dirty="0"/>
          </a:p>
        </p:txBody>
      </p:sp>
      <p:sp>
        <p:nvSpPr>
          <p:cNvPr id="9" name="Овал 8"/>
          <p:cNvSpPr/>
          <p:nvPr/>
        </p:nvSpPr>
        <p:spPr>
          <a:xfrm>
            <a:off x="3419872" y="1772816"/>
            <a:ext cx="2690002" cy="792088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Неналоговые доходы</a:t>
            </a:r>
            <a:endParaRPr lang="ru-RU" dirty="0"/>
          </a:p>
        </p:txBody>
      </p:sp>
      <p:sp>
        <p:nvSpPr>
          <p:cNvPr id="11" name="Стрелка вниз 10"/>
          <p:cNvSpPr/>
          <p:nvPr/>
        </p:nvSpPr>
        <p:spPr>
          <a:xfrm>
            <a:off x="4211960" y="891973"/>
            <a:ext cx="900100" cy="762384"/>
          </a:xfrm>
          <a:prstGeom prst="downArrow">
            <a:avLst>
              <a:gd name="adj1" fmla="val 50000"/>
              <a:gd name="adj2" fmla="val 48751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323528" y="3068960"/>
            <a:ext cx="2664296" cy="36004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dirty="0" smtClean="0">
                <a:solidFill>
                  <a:schemeClr val="bg1"/>
                </a:solidFill>
              </a:rPr>
              <a:t>-Налог на доходы   физических лиц; 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- акцизы на нефтепродукты;      </a:t>
            </a:r>
          </a:p>
          <a:p>
            <a:pPr algn="just"/>
            <a:r>
              <a:rPr lang="ru-RU" dirty="0" smtClean="0">
                <a:solidFill>
                  <a:schemeClr val="bg1"/>
                </a:solidFill>
              </a:rPr>
              <a:t>- налог, взимаемый с налогоплательщиков, применяющих упрощенную систему налогообложения;</a:t>
            </a:r>
          </a:p>
          <a:p>
            <a:pPr algn="just"/>
            <a:r>
              <a:rPr lang="ru-RU" dirty="0" smtClean="0">
                <a:solidFill>
                  <a:schemeClr val="bg1"/>
                </a:solidFill>
              </a:rPr>
              <a:t>- налог на имущество физических лиц;</a:t>
            </a:r>
          </a:p>
          <a:p>
            <a:pPr algn="just"/>
            <a:r>
              <a:rPr lang="ru-RU" dirty="0" smtClean="0">
                <a:solidFill>
                  <a:schemeClr val="bg1"/>
                </a:solidFill>
              </a:rPr>
              <a:t>- земельный налог.</a:t>
            </a:r>
            <a:r>
              <a:rPr lang="ru-RU" dirty="0" smtClean="0">
                <a:solidFill>
                  <a:srgbClr val="00B0F0"/>
                </a:solidFill>
              </a:rPr>
              <a:t>             </a:t>
            </a:r>
            <a:endParaRPr lang="ru-RU" dirty="0">
              <a:solidFill>
                <a:srgbClr val="00B0F0"/>
              </a:solidFill>
            </a:endParaRPr>
          </a:p>
        </p:txBody>
      </p:sp>
      <p:sp>
        <p:nvSpPr>
          <p:cNvPr id="13" name="Стрелка вниз 12"/>
          <p:cNvSpPr/>
          <p:nvPr/>
        </p:nvSpPr>
        <p:spPr>
          <a:xfrm rot="2357523">
            <a:off x="2137991" y="841117"/>
            <a:ext cx="902322" cy="864096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низ 13"/>
          <p:cNvSpPr/>
          <p:nvPr/>
        </p:nvSpPr>
        <p:spPr>
          <a:xfrm rot="19151683">
            <a:off x="6276586" y="796204"/>
            <a:ext cx="866792" cy="832620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3489386" y="3068960"/>
            <a:ext cx="2620488" cy="252028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/>
              <a:t>- Доходы от использования имущества, находящегося в государственной и муниципальной собственности;                   - штрафы, санкции, возмещение ущерба.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397302" y="3068960"/>
            <a:ext cx="2448272" cy="2592288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/>
              <a:t>- Поступления от других бюджетов (межбюджетные трансферты) организаций, граждан (кроме налоговых и неналоговых доходов)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59781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2960</TotalTime>
  <Words>3050</Words>
  <Application>Microsoft Office PowerPoint</Application>
  <PresentationFormat>Экран (4:3)</PresentationFormat>
  <Paragraphs>480</Paragraphs>
  <Slides>35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36" baseType="lpstr">
      <vt:lpstr>Воздушный поток</vt:lpstr>
      <vt:lpstr>Презентация PowerPoint</vt:lpstr>
      <vt:lpstr>ЧТО ТАКОЕ БЮДЖЕТ?</vt:lpstr>
      <vt:lpstr>ОПИСАНИЕ АДМИНИСТРАТИВНО-ТЕРРИТОРИАЛЬНОГО ДЕЛЕНИЯ МУНИЦИПАЛЬНОГО ОБРАЗОВАНИЯ</vt:lpstr>
      <vt:lpstr>т</vt:lpstr>
      <vt:lpstr>ОСНОВНЫЕ ЗАДАЧИ И ПРИОРИТЕТНЫЕ НАПРАВЛЕНИЯ БЮДЖЕТНОЙ ПОЛИТИКИ УСТЬ-НИЦИНСКОГО СЕЛЬСКОГО ПОСЕЛЕНИЯ НА 2020 ГОД И ПЛАНОВЫЙ ПЕРИОД 2021 И 2022 ГОДОВ</vt:lpstr>
      <vt:lpstr>   </vt:lpstr>
      <vt:lpstr>ОСНОВНЫЕ ПОКАЗАТЕЛИ СОЦИАЛЬНО-ЭКОНОМИЧЕСКОГО РАЗВИТИЯ УСТЬ-НИЦИНСКОГО СЕЛЬСКОГО ПОСЕЛЕНИЯ</vt:lpstr>
      <vt:lpstr>ДОХОДЫ И РАСХОДЫ БЮДЖЕТА УСТЬ-НИЦИНСКОГО СЕЛЬСКОГО ПОСЕЛЕНИЯ, ТЫС. РУБ.</vt:lpstr>
      <vt:lpstr>ДОХОДЫ БЮДЖЕТА УСТЬ-НИЦИНСКОГО СЕЛЬСКОГО ПОСЕЛЕНИЯ</vt:lpstr>
      <vt:lpstr>НЕКОТОРЫЕ ОСОБЕННОСТИ ПЛАНИРОВАНИЯ ДОХОДОВ БЮДЖЕТА УСТЬ-НИЦИНСКОГО СЕЛЬСКОГО ПОСЕЛЕНИЯ</vt:lpstr>
      <vt:lpstr> </vt:lpstr>
      <vt:lpstr>ОСНОВНЫЕ ДОХОДНЫЕ ИСТОЧНИКИ БЮДЖЕТА</vt:lpstr>
      <vt:lpstr>Презентация PowerPoint</vt:lpstr>
      <vt:lpstr>Презентация PowerPoint</vt:lpstr>
      <vt:lpstr>СТРУКТУРА РАСХОДОВ БЮДЖЕТА УСТЬ-НИЦИНСКОГО СЕЛЬСКОГО ПОСЕЛЕНИЯ НА 2020 ГОД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НАЦИОНАЛЬНАЯ ОБОРОНА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НА ТЕРРИТОРИИ УСТЬ-НИЦИНСКОГО СЕЛЬСКОГО ПОСЕЛЕНИЯ ФУНКЦИОНИРУЕТ:</vt:lpstr>
      <vt:lpstr>Презентация PowerPoint</vt:lpstr>
      <vt:lpstr>Презентация PowerPoint</vt:lpstr>
      <vt:lpstr>ИНФОРМАЦИЯ ОБ ОБЪЕМЕ МУНИЦИПАЛЬНОГО ДОЛГА УСТЬ-НИЦИНСКОГО СЕЛЬСКОГО ПОСЕЛЕНИЯ</vt:lpstr>
      <vt:lpstr>Презентация PowerPoint</vt:lpstr>
      <vt:lpstr>Презентация PowerPoint</vt:lpstr>
      <vt:lpstr>1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Бюджет 2018 года</dc:title>
  <dc:creator>76</dc:creator>
  <cp:lastModifiedBy>76</cp:lastModifiedBy>
  <cp:revision>261</cp:revision>
  <dcterms:created xsi:type="dcterms:W3CDTF">2018-02-07T06:08:12Z</dcterms:created>
  <dcterms:modified xsi:type="dcterms:W3CDTF">2019-12-10T06:46:19Z</dcterms:modified>
</cp:coreProperties>
</file>