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1" r:id="rId17"/>
    <p:sldId id="298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47428.6</c:v>
                </c:pt>
                <c:pt idx="1">
                  <c:v>45087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6634</c:v>
                </c:pt>
                <c:pt idx="1">
                  <c:v>7046.1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6911360"/>
        <c:axId val="76912128"/>
        <c:axId val="0"/>
      </c:bar3DChart>
      <c:catAx>
        <c:axId val="76911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76912128"/>
        <c:crosses val="autoZero"/>
        <c:auto val="1"/>
        <c:lblAlgn val="ctr"/>
        <c:lblOffset val="100"/>
        <c:noMultiLvlLbl val="0"/>
      </c:catAx>
      <c:valAx>
        <c:axId val="76912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6911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222840392374235E-2"/>
          <c:y val="9.8569199965107393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287.5</c:v>
                </c:pt>
                <c:pt idx="1">
                  <c:v>3620.7</c:v>
                </c:pt>
                <c:pt idx="2">
                  <c:v>172.8</c:v>
                </c:pt>
                <c:pt idx="3">
                  <c:v>813.2</c:v>
                </c:pt>
                <c:pt idx="4">
                  <c:v>1983.9</c:v>
                </c:pt>
                <c:pt idx="5">
                  <c:v>83.7</c:v>
                </c:pt>
                <c:pt idx="6">
                  <c:v>84.3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4798750552049"/>
          <c:y val="9.8595265627762801E-2"/>
          <c:w val="0.6394305591389754"/>
          <c:h val="0.836818796346571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282</c:v>
                </c:pt>
                <c:pt idx="1">
                  <c:v>3371</c:v>
                </c:pt>
                <c:pt idx="2">
                  <c:v>180</c:v>
                </c:pt>
                <c:pt idx="3">
                  <c:v>829</c:v>
                </c:pt>
                <c:pt idx="4">
                  <c:v>1805</c:v>
                </c:pt>
                <c:pt idx="5">
                  <c:v>83</c:v>
                </c:pt>
                <c:pt idx="6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287.5</c:v>
                </c:pt>
                <c:pt idx="1">
                  <c:v>3620.7</c:v>
                </c:pt>
                <c:pt idx="2">
                  <c:v>172.8</c:v>
                </c:pt>
                <c:pt idx="3">
                  <c:v>813.2</c:v>
                </c:pt>
                <c:pt idx="4" formatCode="0.0">
                  <c:v>1983</c:v>
                </c:pt>
                <c:pt idx="5">
                  <c:v>83.7</c:v>
                </c:pt>
                <c:pt idx="6">
                  <c:v>84.3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119680"/>
        <c:axId val="34121216"/>
      </c:barChart>
      <c:catAx>
        <c:axId val="3411968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40000"/>
              <a:lumOff val="60000"/>
            </a:schemeClr>
          </a:solidFill>
        </c:spPr>
        <c:txPr>
          <a:bodyPr/>
          <a:lstStyle/>
          <a:p>
            <a:pPr>
              <a:defRPr sz="1350" baseline="0"/>
            </a:pPr>
            <a:endParaRPr lang="ru-RU"/>
          </a:p>
        </c:txPr>
        <c:crossAx val="34121216"/>
        <c:crosses val="autoZero"/>
        <c:auto val="1"/>
        <c:lblAlgn val="ctr"/>
        <c:lblOffset val="100"/>
        <c:noMultiLvlLbl val="0"/>
      </c:catAx>
      <c:valAx>
        <c:axId val="3412121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4119680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t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16739118691198E-2"/>
          <c:y val="8.2412662033967549E-2"/>
          <c:w val="0.839402655566303"/>
          <c:h val="0.81241734789324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Субвенции
</a:t>
                    </a:r>
                    <a:r>
                      <a:rPr lang="ru-RU" smtClean="0"/>
                      <a:t>0,5%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507402337558824E-2"/>
                  <c:y val="0.352027418100497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трансферты, передаваемые бюджетам сельских поселений из бюджетов муниципальных районов
</a:t>
                    </a:r>
                    <a:r>
                      <a:rPr lang="ru-RU" dirty="0" smtClean="0"/>
                      <a:t>0,4 %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Прочие межбюджетные трансферты
</a:t>
                    </a:r>
                    <a:r>
                      <a:rPr lang="ru-RU" smtClean="0"/>
                      <a:t>15,1%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Субвенции</c:v>
                </c:pt>
                <c:pt idx="2">
                  <c:v>Межбюджетные трансферты, передаваемые бюджетам сельских поселений из бюджетов муниципальных районов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37851</c:v>
                </c:pt>
                <c:pt idx="1">
                  <c:v>234</c:v>
                </c:pt>
                <c:pt idx="2">
                  <c:v>200</c:v>
                </c:pt>
                <c:pt idx="3">
                  <c:v>6802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3757638040217"/>
          <c:y val="0.10896529738818407"/>
          <c:w val="0.53506242361959777"/>
          <c:h val="0.86207855014451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37851,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37851</c:v>
                </c:pt>
                <c:pt idx="1">
                  <c:v>0</c:v>
                </c:pt>
                <c:pt idx="2">
                  <c:v>234</c:v>
                </c:pt>
                <c:pt idx="3">
                  <c:v>6421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37851</c:v>
                </c:pt>
                <c:pt idx="1">
                  <c:v>200</c:v>
                </c:pt>
                <c:pt idx="2">
                  <c:v>236</c:v>
                </c:pt>
                <c:pt idx="3">
                  <c:v>9141.6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37851</c:v>
                </c:pt>
                <c:pt idx="1">
                  <c:v>200</c:v>
                </c:pt>
                <c:pt idx="2">
                  <c:v>234</c:v>
                </c:pt>
                <c:pt idx="3">
                  <c:v>6802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529216"/>
        <c:axId val="47702784"/>
      </c:barChart>
      <c:catAx>
        <c:axId val="7552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47702784"/>
        <c:crosses val="autoZero"/>
        <c:auto val="1"/>
        <c:lblAlgn val="ctr"/>
        <c:lblOffset val="100"/>
        <c:noMultiLvlLbl val="0"/>
      </c:catAx>
      <c:valAx>
        <c:axId val="4770278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7552921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2018 год</c:v>
                </c:pt>
                <c:pt idx="1">
                  <c:v>уточненный план 2018 год</c:v>
                </c:pt>
                <c:pt idx="2">
                  <c:v>исполнение 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50500</c:v>
                </c:pt>
                <c:pt idx="1">
                  <c:v>54062.6</c:v>
                </c:pt>
                <c:pt idx="2">
                  <c:v>51016.9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75519104"/>
        <c:axId val="80806656"/>
        <c:axId val="34212480"/>
      </c:bar3DChart>
      <c:catAx>
        <c:axId val="75519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0806656"/>
        <c:crosses val="autoZero"/>
        <c:auto val="1"/>
        <c:lblAlgn val="ctr"/>
        <c:lblOffset val="100"/>
        <c:noMultiLvlLbl val="0"/>
      </c:catAx>
      <c:valAx>
        <c:axId val="8080665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75519104"/>
        <c:crosses val="autoZero"/>
        <c:crossBetween val="between"/>
      </c:valAx>
      <c:serAx>
        <c:axId val="34212480"/>
        <c:scaling>
          <c:orientation val="minMax"/>
        </c:scaling>
        <c:delete val="1"/>
        <c:axPos val="b"/>
        <c:majorTickMark val="none"/>
        <c:minorTickMark val="none"/>
        <c:tickLblPos val="nextTo"/>
        <c:crossAx val="80806656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464955684446451E-2"/>
          <c:y val="7.2578245274334596E-2"/>
          <c:w val="0.8414060294406922"/>
          <c:h val="0.81956965099115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Общегосударственные вопросы
</a:t>
                    </a:r>
                    <a:r>
                      <a:rPr lang="ru-RU" smtClean="0"/>
                      <a:t>19,8</a:t>
                    </a:r>
                    <a:r>
                      <a:rPr lang="ru-RU" baseline="0" smtClean="0"/>
                      <a:t> </a:t>
                    </a:r>
                    <a:r>
                      <a:rPr lang="ru-RU" smtClean="0"/>
                      <a:t>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188263032502561E-3"/>
                  <c:y val="7.136865745075944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оборона
</a:t>
                    </a:r>
                    <a:r>
                      <a:rPr lang="ru-RU" smtClean="0"/>
                      <a:t>0,4%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
</a:t>
                    </a:r>
                    <a:r>
                      <a:rPr lang="ru-RU" smtClean="0"/>
                      <a:t>1,7%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Национальная экономика
</a:t>
                    </a:r>
                    <a:r>
                      <a:rPr lang="ru-RU" smtClean="0"/>
                      <a:t>10,2%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
</a:t>
                    </a:r>
                    <a:r>
                      <a:rPr lang="ru-RU" smtClean="0"/>
                      <a:t>19,2%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
</a:t>
                    </a:r>
                    <a:r>
                      <a:rPr lang="ru-RU" smtClean="0"/>
                      <a:t>0,02%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29649804750803632"/>
                  <c:y val="3.086462615264970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0,02%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8.3574621185341202E-2"/>
                  <c:y val="6.6778294475217049E-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Физическая культура и спорт
</a:t>
                    </a:r>
                    <a:r>
                      <a:rPr lang="ru-RU" smtClean="0"/>
                      <a:t>0,26%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20728596730758106"/>
                  <c:y val="1.889670988937737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
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5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10084.299999999999</c:v>
                </c:pt>
                <c:pt idx="1">
                  <c:v>224.3</c:v>
                </c:pt>
                <c:pt idx="2">
                  <c:v>840.3</c:v>
                </c:pt>
                <c:pt idx="3">
                  <c:v>5218.8999999999996</c:v>
                </c:pt>
                <c:pt idx="4">
                  <c:v>9788.2000000000007</c:v>
                </c:pt>
                <c:pt idx="5">
                  <c:v>11</c:v>
                </c:pt>
                <c:pt idx="6" formatCode="#,##0.00">
                  <c:v>24503.9</c:v>
                </c:pt>
                <c:pt idx="7">
                  <c:v>12</c:v>
                </c:pt>
                <c:pt idx="8">
                  <c:v>134</c:v>
                </c:pt>
                <c:pt idx="9">
                  <c:v>200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16530107765802"/>
          <c:y val="0.13715960783657219"/>
          <c:w val="0.5364254666148206"/>
          <c:h val="0.862840392163427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10131</c:v>
                </c:pt>
                <c:pt idx="1">
                  <c:v>226.3</c:v>
                </c:pt>
                <c:pt idx="2">
                  <c:v>843.1</c:v>
                </c:pt>
                <c:pt idx="3">
                  <c:v>5754.1</c:v>
                </c:pt>
                <c:pt idx="4">
                  <c:v>10658</c:v>
                </c:pt>
                <c:pt idx="5">
                  <c:v>11</c:v>
                </c:pt>
                <c:pt idx="6">
                  <c:v>26093</c:v>
                </c:pt>
                <c:pt idx="7">
                  <c:v>12</c:v>
                </c:pt>
                <c:pt idx="8">
                  <c:v>134</c:v>
                </c:pt>
                <c:pt idx="9">
                  <c:v>200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Лист1!$C$2:$C$11</c:f>
              <c:numCache>
                <c:formatCode>0.0</c:formatCode>
                <c:ptCount val="10"/>
                <c:pt idx="0">
                  <c:v>10084.299999999999</c:v>
                </c:pt>
                <c:pt idx="1">
                  <c:v>224.3</c:v>
                </c:pt>
                <c:pt idx="2">
                  <c:v>840.3</c:v>
                </c:pt>
                <c:pt idx="3">
                  <c:v>5218.8999999999996</c:v>
                </c:pt>
                <c:pt idx="4">
                  <c:v>9788.2000000000007</c:v>
                </c:pt>
                <c:pt idx="5">
                  <c:v>11</c:v>
                </c:pt>
                <c:pt idx="6">
                  <c:v>24503.9</c:v>
                </c:pt>
                <c:pt idx="7">
                  <c:v>12</c:v>
                </c:pt>
                <c:pt idx="8">
                  <c:v>134</c:v>
                </c:pt>
                <c:pt idx="9">
                  <c:v>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Лист1!$D$2:$D$11</c:f>
              <c:numCache>
                <c:formatCode>0.0</c:formatCode>
                <c:ptCount val="10"/>
                <c:pt idx="0">
                  <c:v>9586.7000000000007</c:v>
                </c:pt>
                <c:pt idx="1">
                  <c:v>224.3</c:v>
                </c:pt>
                <c:pt idx="2">
                  <c:v>985</c:v>
                </c:pt>
                <c:pt idx="3">
                  <c:v>5081</c:v>
                </c:pt>
                <c:pt idx="4">
                  <c:v>8463</c:v>
                </c:pt>
                <c:pt idx="5">
                  <c:v>11</c:v>
                </c:pt>
                <c:pt idx="6">
                  <c:v>25943</c:v>
                </c:pt>
                <c:pt idx="7">
                  <c:v>12</c:v>
                </c:pt>
                <c:pt idx="8">
                  <c:v>194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</c:strCache>
            </c:strRef>
          </c:cat>
          <c:val>
            <c:numRef>
              <c:f>Лист1!$E$2:$E$11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3403520"/>
        <c:axId val="83405056"/>
      </c:barChart>
      <c:catAx>
        <c:axId val="8340352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83405056"/>
        <c:crosses val="autoZero"/>
        <c:auto val="1"/>
        <c:lblAlgn val="ctr"/>
        <c:lblOffset val="100"/>
        <c:noMultiLvlLbl val="0"/>
      </c:catAx>
      <c:valAx>
        <c:axId val="8340505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8340352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1"/>
        <c:delete val="1"/>
      </c:legendEntry>
      <c:layout/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27122617688943651"/>
                  <c:y val="-2.3672369736695922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48 971,5 тыс. руб. – 95,99 %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2 045,4 тыс. руб. - 4,01%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0.16514</cdr:x>
      <cdr:y>0.30645</cdr:y>
    </cdr:from>
    <cdr:to>
      <cdr:x>0.21101</cdr:x>
      <cdr:y>0.35484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96144" y="1368152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94,37 %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0.45455</cdr:x>
      <cdr:y>0.04286</cdr:y>
    </cdr:from>
    <cdr:to>
      <cdr:x>0.47934</cdr:x>
      <cdr:y>0.08571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3960440" y="216024"/>
          <a:ext cx="21602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016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3600" b="1" i="1" dirty="0">
              <a:solidFill>
                <a:srgbClr val="C0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«ОБ ИСПОЛНЕНИИ БЮДЖЕТА УСТЬ-НИЦИНСКОГО СЕЛЬСКОГО ПОСЕЛЕНИЯ                ЗА 2018 ГОД»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chemeClr val="bg1"/>
                </a:solidFill>
              </a:rPr>
              <a:t>Усть-Ницинского</a:t>
            </a:r>
            <a:r>
              <a:rPr lang="ru-RU" sz="2000" i="1" dirty="0" smtClean="0">
                <a:solidFill>
                  <a:schemeClr val="bg1"/>
                </a:solidFill>
              </a:rPr>
              <a:t> сельского поселения от </a:t>
            </a:r>
            <a:r>
              <a:rPr lang="ru-RU" sz="2000" i="1" dirty="0" smtClean="0">
                <a:solidFill>
                  <a:schemeClr val="bg1"/>
                </a:solidFill>
              </a:rPr>
              <a:t>31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мая 2019 года № </a:t>
            </a:r>
            <a:r>
              <a:rPr lang="ru-RU" sz="2000" i="1" dirty="0" smtClean="0">
                <a:solidFill>
                  <a:schemeClr val="bg1"/>
                </a:solidFill>
              </a:rPr>
              <a:t>122 </a:t>
            </a:r>
            <a:r>
              <a:rPr lang="ru-RU" sz="2000" i="1" dirty="0" smtClean="0">
                <a:solidFill>
                  <a:schemeClr val="bg1"/>
                </a:solidFill>
              </a:rPr>
              <a:t>-НПА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67083461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БЕЗВОЗМЕЗДНЫХ ПОСТУПЛЕНИЙ                                        В 2018ГОДУ,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73977109"/>
              </p:ext>
            </p:extLst>
          </p:nvPr>
        </p:nvGraphicFramePr>
        <p:xfrm>
          <a:off x="683568" y="1340768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ЗА 2018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Расходы бюджета при уточненном плане 54 062,6 тыс. рублей исполнены в объеме 51 016,9 тыс. рублей или 94,37 %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3 045,6 тыс. рублей из-за </a:t>
            </a:r>
            <a:r>
              <a:rPr lang="ru-RU" sz="1600" dirty="0"/>
              <a:t>недостаточности  денежных средств, по причине предоставления муниципальной 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97665349"/>
              </p:ext>
            </p:extLst>
          </p:nvPr>
        </p:nvGraphicFramePr>
        <p:xfrm>
          <a:off x="35496" y="980727"/>
          <a:ext cx="9073008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1440160"/>
                <a:gridCol w="1296144"/>
                <a:gridCol w="1368152"/>
                <a:gridCol w="1440160"/>
              </a:tblGrid>
              <a:tr h="871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10 131,0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10 084,3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99,54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- 46,7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226,3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224,3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99,12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78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843,1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840,3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99,67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5 754,1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5 218,9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90,70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- 535,2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10 658,0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9 788,2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91,84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- 869,8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68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0600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Охрана окружающей среды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200,0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200,0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99,97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949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26 093,0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24 503,9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93,91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rgbClr val="7030A0"/>
                          </a:solidFill>
                        </a:rPr>
                        <a:t>- 1 589,1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60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29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54 062,5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51 016,9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94,37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-3 045,6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0"/>
            <a:ext cx="892899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ВЫПОЛНЕНИЕ РАСХОДНОЙ ЧАСТИ БЮДЖЕТА УСТЬ-НИЦИНСКОГО СЕЛЬСКОГО ПОСЕЛЕНИЯ                             ЗА 2018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1908662"/>
              </p:ext>
            </p:extLst>
          </p:nvPr>
        </p:nvGraphicFramePr>
        <p:xfrm>
          <a:off x="251520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СТРУКТУРА РАСХОДНОЙ ЧАСТИ БЮДЖЕТА УСТЬ-НИЦИНСКОГО СЕЛЬСКОГО ПОСЕЛЕНИЯ В 2018 ГОДУ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62039943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РАСХОДНОЙ ЧАСТИ БЮДЖЕТА                                                 В 2018 ГОДУ 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62797475"/>
              </p:ext>
            </p:extLst>
          </p:nvPr>
        </p:nvGraphicFramePr>
        <p:xfrm>
          <a:off x="3563888" y="2708920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НА РЕАЛИЗАЦИЮ МУНИЦИПАЛЬНОЙ ПРОГРАММЫ                        В 2018 ГОДУ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2014 – 2020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06425933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54 062,6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52 133,1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54 062,6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51 016,9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+ 1116,2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ИТОГИ ИСПОЛНЕНИЯ БЮДЖЕТА УСТЬ- НИЦИНСКОГО СЕЛЬСКОГО ПОСЕЛЕНИЯ                            В 2018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7095706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01.01.2018г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01.01.2019г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2018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ГУП СО «Управление снабжения и сбыта»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32 868,04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2 900 000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2 932 868,04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32 868,04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2 900 000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2 932 868,04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0,0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152128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УСТЬ-НИЦИНСКОГО СЕЛЬСКОГО ПОСЕЛЕНИЯ                                  ОТ 26.12.2017 № 28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136904" cy="5040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2018 года вносились изменения 12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844824"/>
            <a:ext cx="7056784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Усть-Ницинского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от 24.01.2018  № 28-1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</a:t>
            </a:r>
            <a:r>
              <a:rPr lang="ru-RU" sz="2000" dirty="0"/>
              <a:t>0</a:t>
            </a:r>
            <a:r>
              <a:rPr lang="ru-RU" sz="2000" dirty="0" smtClean="0"/>
              <a:t>1.03.2018 № 28-2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21.03.2018 № 28-3-НПА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05.04.2018 № 28-4-НПА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27.06.2018 № 28-5-НПА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21.08.2018 № 28-6-НПА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31.08.2018 № 28-7-НПА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27.09.2018 </a:t>
            </a:r>
            <a:r>
              <a:rPr lang="ru-RU" sz="2000" smtClean="0"/>
              <a:t>№ 28-8-НПА</a:t>
            </a:r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25.10.2018 № 28-9-НПА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30.112018 № 28-10-НПА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20.12.2018 № 28-11-НПА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29.12.2018 № 28-12-НПА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9947723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2979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2903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1531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1466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7338,77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90,40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12,60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20802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2018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52133,1тыс. рублей при плане 54062,6 тыс. рублей. План выполнен на 96,4% в том числе по налоговым и неналоговым доходам 106,2%.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ПОСТУПЛЕНИЕ ДОХОДОВ В БЮДЖЕТ УСТЬ-НИЦИНСКОГО СЕЛЬСКОГО ПОСЕЛЕНИЯ                           ЗА 2018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1429680"/>
              </p:ext>
            </p:extLst>
          </p:nvPr>
        </p:nvGraphicFramePr>
        <p:xfrm>
          <a:off x="107504" y="1556792"/>
          <a:ext cx="8928993" cy="5169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86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86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6634,0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7046,1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106,2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287,5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1586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3371,0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3620,7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107,4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276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172,8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829,0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813,2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98,1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54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1805,0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1983,9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109,9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7559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83,7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5612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от компенсации затрат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84,3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/>
                    </a:solidFill>
                  </a:tcPr>
                </a:tc>
              </a:tr>
              <a:tr h="344855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НАЛОГОВЫЕ И НЕНАЛОГОВЫЕ ДОХОДЫ БЮДЖЕТА УСТЬ-НИЦИНСКОГО СЕЛЬСКОГО ПОСЕЛЕНИЯ    ЗА 2018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90752309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УСТЬ-НИЦИНСКОГО СЕЛЬСКОГО ПОСЕЛЕНИЯ В 2018 ГОДУ</a:t>
            </a:r>
            <a:endParaRPr lang="ru-RU" b="1" i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619257" y="2204864"/>
            <a:ext cx="96759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9511784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НАЛОГОВЫХ И НЕНАЛОГОВЫХ ДОХОДОВ                                     В 2018ГОДУ,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6580406"/>
              </p:ext>
            </p:extLst>
          </p:nvPr>
        </p:nvGraphicFramePr>
        <p:xfrm>
          <a:off x="179512" y="1773238"/>
          <a:ext cx="8856983" cy="490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872208"/>
                <a:gridCol w="1709081"/>
                <a:gridCol w="1603286"/>
              </a:tblGrid>
              <a:tr h="1069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325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37851,0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37851,0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3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236,0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234,0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99,15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9141,6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6802,0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74,4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193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47428,6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45087,0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95,1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БЕЗВОЗМЕЗДНЫЕ ПОСТУПЛЕНИЯ  БЮДЖЕТА УСТЬ-НИЦИНСКОГО СЕЛЬСКОГО ПОСЕЛЕНИЯ В 2018 ГОДУ</a:t>
            </a: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467544" y="116632"/>
            <a:ext cx="842493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СТРУКТУРА БЕЗВОЗМЕЗДНЫХ ПОСТУПЛЕНИЙ БЮДЖЕТА УСТЬ-НИЦИНСКОГО СЕЛЬСКОГО ПОСЕЛЕНИЯ В 2018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9180765"/>
              </p:ext>
            </p:extLst>
          </p:nvPr>
        </p:nvGraphicFramePr>
        <p:xfrm>
          <a:off x="611560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2972</TotalTime>
  <Words>868</Words>
  <Application>Microsoft Office PowerPoint</Application>
  <PresentationFormat>Экран (4:3)</PresentationFormat>
  <Paragraphs>251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26.12.2017 № 28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287</cp:revision>
  <cp:lastPrinted>2018-04-25T09:43:32Z</cp:lastPrinted>
  <dcterms:created xsi:type="dcterms:W3CDTF">2018-02-07T06:08:12Z</dcterms:created>
  <dcterms:modified xsi:type="dcterms:W3CDTF">2019-08-06T04:36:16Z</dcterms:modified>
</cp:coreProperties>
</file>