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3" r:id="rId11"/>
    <p:sldId id="267" r:id="rId12"/>
    <p:sldId id="280" r:id="rId13"/>
    <p:sldId id="281" r:id="rId14"/>
    <p:sldId id="284" r:id="rId15"/>
    <p:sldId id="285" r:id="rId16"/>
    <p:sldId id="269" r:id="rId17"/>
    <p:sldId id="286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78" r:id="rId28"/>
    <p:sldId id="287" r:id="rId29"/>
    <p:sldId id="288" r:id="rId30"/>
    <p:sldId id="289" r:id="rId31"/>
    <p:sldId id="290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3"/>
            <p14:sldId id="267"/>
            <p14:sldId id="280"/>
            <p14:sldId id="281"/>
            <p14:sldId id="284"/>
            <p14:sldId id="285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ln>
          <a:solidFill>
            <a:srgbClr val="7030A0"/>
          </a:solidFill>
        </a:ln>
      </c:spPr>
    </c:sideWall>
    <c:backWall>
      <c:thickness val="0"/>
      <c:spPr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2604524676469639"/>
          <c:y val="3.5388383974652167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>
                  <a:lumMod val="75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317</c:v>
                </c:pt>
                <c:pt idx="1">
                  <c:v>7466</c:v>
                </c:pt>
                <c:pt idx="2">
                  <c:v>502</c:v>
                </c:pt>
                <c:pt idx="3">
                  <c:v>999</c:v>
                </c:pt>
                <c:pt idx="4">
                  <c:v>1867</c:v>
                </c:pt>
                <c:pt idx="5">
                  <c:v>82.8</c:v>
                </c:pt>
                <c:pt idx="6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339</c:v>
                </c:pt>
                <c:pt idx="1">
                  <c:v>7466</c:v>
                </c:pt>
                <c:pt idx="2">
                  <c:v>524</c:v>
                </c:pt>
                <c:pt idx="3">
                  <c:v>1003</c:v>
                </c:pt>
                <c:pt idx="4">
                  <c:v>1867</c:v>
                </c:pt>
                <c:pt idx="5">
                  <c:v>86</c:v>
                </c:pt>
                <c:pt idx="6">
                  <c:v>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Налог, взимаемый с налогоплательщиков, применяющих упрощенную систему налогообложения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363</c:v>
                </c:pt>
                <c:pt idx="1">
                  <c:v>7466</c:v>
                </c:pt>
                <c:pt idx="2">
                  <c:v>547</c:v>
                </c:pt>
                <c:pt idx="3">
                  <c:v>1032</c:v>
                </c:pt>
                <c:pt idx="4">
                  <c:v>1867</c:v>
                </c:pt>
                <c:pt idx="5">
                  <c:v>89</c:v>
                </c:pt>
                <c:pt idx="6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3589248"/>
        <c:axId val="23590784"/>
        <c:axId val="22227136"/>
      </c:bar3DChart>
      <c:catAx>
        <c:axId val="23589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ru-RU"/>
          </a:p>
        </c:txPr>
        <c:crossAx val="23590784"/>
        <c:crosses val="autoZero"/>
        <c:auto val="1"/>
        <c:lblAlgn val="ctr"/>
        <c:lblOffset val="100"/>
        <c:noMultiLvlLbl val="0"/>
      </c:catAx>
      <c:valAx>
        <c:axId val="23590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3589248"/>
        <c:crosses val="autoZero"/>
        <c:crossBetween val="between"/>
      </c:valAx>
      <c:serAx>
        <c:axId val="22227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23590784"/>
        <c:crosses val="autoZero"/>
      </c:serAx>
    </c:plotArea>
    <c:legend>
      <c:legendPos val="b"/>
      <c:layout>
        <c:manualLayout>
          <c:xMode val="edge"/>
          <c:yMode val="edge"/>
          <c:x val="0.2100915758464113"/>
          <c:y val="0.92512105437058223"/>
          <c:w val="0.33659790489228791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3004690300111583E-2"/>
                  <c:y val="4.843561851140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Прочие безвозмездные поступления в бюджеты сельских поселений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10804</c:v>
                </c:pt>
                <c:pt idx="1">
                  <c:v>247</c:v>
                </c:pt>
                <c:pt idx="2">
                  <c:v>27310.2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Прочие безвозмездные поступления в бюджеты сельских поселений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13941</c:v>
                </c:pt>
                <c:pt idx="1">
                  <c:v>247.3</c:v>
                </c:pt>
                <c:pt idx="2" formatCode="0.0">
                  <c:v>22385</c:v>
                </c:pt>
                <c:pt idx="3" formatCode="0.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Прочие безвозмездные поступления в бюджеты сельских поселений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14087</c:v>
                </c:pt>
                <c:pt idx="1">
                  <c:v>255.8</c:v>
                </c:pt>
                <c:pt idx="2" formatCode="0.0">
                  <c:v>22637</c:v>
                </c:pt>
                <c:pt idx="3" formatCode="0.0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310976"/>
        <c:axId val="33312128"/>
        <c:axId val="0"/>
      </c:bar3DChart>
      <c:catAx>
        <c:axId val="3331097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50" baseline="0"/>
            </a:pPr>
            <a:endParaRPr lang="ru-RU"/>
          </a:p>
        </c:txPr>
        <c:crossAx val="33312128"/>
        <c:crosses val="autoZero"/>
        <c:auto val="1"/>
        <c:lblAlgn val="ctr"/>
        <c:lblOffset val="100"/>
        <c:noMultiLvlLbl val="0"/>
      </c:catAx>
      <c:valAx>
        <c:axId val="3331212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3310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568163923815228"/>
          <c:y val="3.5927078061285374E-2"/>
          <c:w val="0.5285741197837921"/>
          <c:h val="0.10210902492315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3040310335888608E-5"/>
                  <c:y val="5.44866962851745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3046629078250563E-3"/>
                  <c:y val="-0.157235510211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92D050"/>
        </a:solidFill>
      </c:spPr>
    </c:sideWall>
    <c:backWall>
      <c:thickness val="0"/>
      <c:spPr>
        <a:solidFill>
          <a:srgbClr val="92D05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5.3998365261002747E-2"/>
          <c:w val="0.88749343832020999"/>
          <c:h val="0.564540646277397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4465267748027995E-2"/>
                  <c:y val="-0.23405078007205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76417435099803E-2"/>
                  <c:y val="-0.1752912374815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202894122875235E-2"/>
                  <c:y val="-9.9275874109225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2018 год. Тыс. руб.</c:v>
                </c:pt>
                <c:pt idx="1">
                  <c:v>2019 год, тыс. руб.</c:v>
                </c:pt>
                <c:pt idx="2">
                  <c:v>2020 год, тыс. руб.</c:v>
                </c:pt>
                <c:pt idx="3">
                  <c:v>2021 год, тыс. 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10131</c:v>
                </c:pt>
                <c:pt idx="1">
                  <c:v>9570.7000000000007</c:v>
                </c:pt>
                <c:pt idx="2">
                  <c:v>9250.7000000000007</c:v>
                </c:pt>
                <c:pt idx="3">
                  <c:v>9526.7000000000007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2018 год. Тыс. руб.</c:v>
                </c:pt>
                <c:pt idx="1">
                  <c:v>2019 год, тыс. руб.</c:v>
                </c:pt>
                <c:pt idx="2">
                  <c:v>2020 год, тыс. руб.</c:v>
                </c:pt>
                <c:pt idx="3">
                  <c:v>2021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2018 год. Тыс. руб.</c:v>
                </c:pt>
                <c:pt idx="1">
                  <c:v>2019 год, тыс. руб.</c:v>
                </c:pt>
                <c:pt idx="2">
                  <c:v>2020 год, тыс. руб.</c:v>
                </c:pt>
                <c:pt idx="3">
                  <c:v>2021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91801856"/>
        <c:axId val="91811840"/>
        <c:axId val="0"/>
      </c:bar3DChart>
      <c:catAx>
        <c:axId val="91801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chemeClr val="accent5">
              <a:lumMod val="40000"/>
              <a:lumOff val="60000"/>
            </a:schemeClr>
          </a:solidFill>
        </c:spPr>
        <c:txPr>
          <a:bodyPr/>
          <a:lstStyle/>
          <a:p>
            <a:pPr>
              <a:defRPr sz="1440" baseline="0"/>
            </a:pPr>
            <a:endParaRPr lang="ru-RU"/>
          </a:p>
        </c:txPr>
        <c:crossAx val="91811840"/>
        <c:crosses val="autoZero"/>
        <c:auto val="1"/>
        <c:lblAlgn val="ctr"/>
        <c:lblOffset val="100"/>
        <c:noMultiLvlLbl val="0"/>
      </c:catAx>
      <c:valAx>
        <c:axId val="918118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9180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0789826771384E-2"/>
          <c:y val="0.11158749455188739"/>
          <c:w val="0.87670547289617395"/>
          <c:h val="0.29479950945621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01.01.2018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32868.04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2096768"/>
        <c:axId val="92106752"/>
      </c:barChart>
      <c:catAx>
        <c:axId val="92096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2106752"/>
        <c:crosses val="autoZero"/>
        <c:auto val="1"/>
        <c:lblAlgn val="ctr"/>
        <c:lblOffset val="100"/>
        <c:noMultiLvlLbl val="0"/>
      </c:catAx>
      <c:valAx>
        <c:axId val="921067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92096768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Краснополянское сельское поселение</c:v>
                </c:pt>
                <c:pt idx="2">
                  <c:v>Галкинское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49647</c:v>
                </c:pt>
                <c:pt idx="1">
                  <c:v>65122</c:v>
                </c:pt>
                <c:pt idx="2" formatCode="General">
                  <c:v>48556.97</c:v>
                </c:pt>
                <c:pt idx="3" formatCode="General">
                  <c:v>43531.1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Краснополянское сельское поселение</c:v>
                </c:pt>
                <c:pt idx="2">
                  <c:v>Галкинское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Краснополянское сельское поселение</c:v>
                </c:pt>
                <c:pt idx="2">
                  <c:v>Галкинское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4037888"/>
        <c:axId val="94039424"/>
        <c:axId val="0"/>
      </c:bar3DChart>
      <c:catAx>
        <c:axId val="94037888"/>
        <c:scaling>
          <c:orientation val="minMax"/>
        </c:scaling>
        <c:delete val="0"/>
        <c:axPos val="l"/>
        <c:majorTickMark val="none"/>
        <c:minorTickMark val="none"/>
        <c:tickLblPos val="nextTo"/>
        <c:crossAx val="94039424"/>
        <c:crosses val="autoZero"/>
        <c:auto val="1"/>
        <c:lblAlgn val="ctr"/>
        <c:lblOffset val="100"/>
        <c:noMultiLvlLbl val="0"/>
      </c:catAx>
      <c:valAx>
        <c:axId val="940394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4037888"/>
        <c:crosses val="autoZero"/>
        <c:crossBetween val="between"/>
      </c:valAx>
    </c:plotArea>
    <c:legend>
      <c:legendPos val="t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990238798253184"/>
          <c:y val="0.12813636406721213"/>
          <c:w val="0.48144316763949307"/>
          <c:h val="0.8410689908063544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Краснополянское сельское поселение</c:v>
                </c:pt>
                <c:pt idx="2">
                  <c:v>Галкинское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49647</c:v>
                </c:pt>
                <c:pt idx="1">
                  <c:v>65240.5</c:v>
                </c:pt>
                <c:pt idx="2">
                  <c:v>48556.97</c:v>
                </c:pt>
                <c:pt idx="3">
                  <c:v>43531.1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Краснополянское сельское поселение</c:v>
                </c:pt>
                <c:pt idx="2">
                  <c:v>Галкинское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Усть-Ницинское сельское поселение</c:v>
                </c:pt>
                <c:pt idx="1">
                  <c:v>Краснополянское сельское поселение</c:v>
                </c:pt>
                <c:pt idx="2">
                  <c:v>Галкинское сельское поселение</c:v>
                </c:pt>
                <c:pt idx="3">
                  <c:v>Таборинское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3832320"/>
        <c:axId val="93833856"/>
        <c:axId val="0"/>
      </c:bar3DChart>
      <c:catAx>
        <c:axId val="93832320"/>
        <c:scaling>
          <c:orientation val="minMax"/>
        </c:scaling>
        <c:delete val="0"/>
        <c:axPos val="l"/>
        <c:majorTickMark val="none"/>
        <c:minorTickMark val="none"/>
        <c:tickLblPos val="nextTo"/>
        <c:crossAx val="93833856"/>
        <c:crosses val="autoZero"/>
        <c:auto val="1"/>
        <c:lblAlgn val="ctr"/>
        <c:lblOffset val="100"/>
        <c:noMultiLvlLbl val="0"/>
      </c:catAx>
      <c:valAx>
        <c:axId val="9383385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93832320"/>
        <c:crosses val="autoZero"/>
        <c:crossBetween val="between"/>
      </c:valAx>
      <c:spPr>
        <a:solidFill>
          <a:srgbClr val="FFFF00"/>
        </a:solidFill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09" y="-317326"/>
            <a:ext cx="9311701" cy="7173416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БЮДЖЕТ ДЛЯ ГРАЖДАН 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3698" y="1916832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 РЕШЕНИЮ ДУМЫ                                             УСТЬ-НИЦИНСКОГО СЕЛЬСКОГО ПОСЕЛЕНИЯ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ОТ 29 ДЕКАБРЯ 2018 № 91-НПА</a:t>
            </a:r>
            <a:endParaRPr lang="ru-RU" sz="2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618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95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ПОСЕЛЕНИЯ НА 2019 ГОД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4305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1712" y="5281691"/>
            <a:ext cx="3322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И 2021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705"/>
            <a:ext cx="9299492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7" y="5497599"/>
            <a:ext cx="762967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«О бюджете </a:t>
            </a:r>
            <a:r>
              <a:rPr lang="ru-RU" sz="2400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sz="2400" dirty="0" smtClean="0">
                <a:solidFill>
                  <a:srgbClr val="FF0000"/>
                </a:solidFill>
              </a:rPr>
              <a:t> сельского поселения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9" y="5912633"/>
            <a:ext cx="56624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rgbClr val="FF0000"/>
                </a:solidFill>
              </a:rPr>
              <a:t>а 2019 год и плановый период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5" y="6346442"/>
            <a:ext cx="3600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2020 и 2021 годов»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4564836"/>
            <a:ext cx="693598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 решению Думы </a:t>
            </a:r>
            <a:r>
              <a:rPr lang="ru-RU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Усть-Ницинского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сельского поселения</a:t>
            </a:r>
            <a:endParaRPr lang="ru-RU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4934168"/>
            <a:ext cx="3949048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т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29.12.2018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№ 91-НПА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091924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5009282"/>
              </p:ext>
            </p:extLst>
          </p:nvPr>
        </p:nvGraphicFramePr>
        <p:xfrm>
          <a:off x="0" y="476670"/>
          <a:ext cx="9143999" cy="6381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936"/>
                <a:gridCol w="1008112"/>
                <a:gridCol w="1008112"/>
                <a:gridCol w="1080120"/>
                <a:gridCol w="1080120"/>
                <a:gridCol w="971599"/>
              </a:tblGrid>
              <a:tr h="3263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6241,9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7046,1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11279,8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11331,0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11410,0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261,9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287,5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317,0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339,00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9049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3366,4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3620,7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7466,0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7466,0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7466,0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8426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165,6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172,8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502,0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524,0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547,0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861,9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813,2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999,0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1003,0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1032,0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1487,9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1983,9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8327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89,5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83,7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82,8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14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84,3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Штрафы,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санкции, возмещение ущерба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3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35486,0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45086,9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38367,2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36579,3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36985,8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14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41727,9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52133,0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49647,0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47910,3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44056,3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09120"/>
            <a:ext cx="46085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01167107"/>
              </p:ext>
            </p:extLst>
          </p:nvPr>
        </p:nvGraphicFramePr>
        <p:xfrm>
          <a:off x="368813" y="1196752"/>
          <a:ext cx="828092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652067"/>
            <a:ext cx="8928992" cy="5229200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628800"/>
            <a:ext cx="3456384" cy="93610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9 570,7тыс.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226,3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1010,0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8167,0тыс.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5218,0тыс.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11760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49647,0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708920"/>
            <a:ext cx="2772816" cy="108012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25 228,0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4084103"/>
            <a:ext cx="2772816" cy="857066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72200" y="5346924"/>
            <a:ext cx="2644427" cy="1106412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2019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solidFill>
            <a:srgbClr val="FFC000"/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2019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1539453"/>
              </p:ext>
            </p:extLst>
          </p:nvPr>
        </p:nvGraphicFramePr>
        <p:xfrm>
          <a:off x="179512" y="1124744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26131612"/>
              </p:ext>
            </p:extLst>
          </p:nvPr>
        </p:nvGraphicFramePr>
        <p:xfrm>
          <a:off x="179512" y="1412776"/>
          <a:ext cx="8784976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4365400"/>
              </p:ext>
            </p:extLst>
          </p:nvPr>
        </p:nvGraphicFramePr>
        <p:xfrm>
          <a:off x="251520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8928992" cy="6336704"/>
          </a:xfrm>
        </p:spPr>
        <p:txBody>
          <a:bodyPr/>
          <a:lstStyle/>
          <a:p>
            <a:pPr lvl="3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НА 2019 ГОД СФОРМИРОВАН 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1602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2019 – 2024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НЕПРОГРАМНЫЕ НАПРАВЛЕНИЯ ДЕЯТЕЛЬНОСТИ</a:t>
            </a:r>
          </a:p>
          <a:p>
            <a:pPr algn="ctr"/>
            <a:r>
              <a:rPr lang="ru-RU" b="1" dirty="0" smtClean="0"/>
              <a:t>2 125,6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ПРОГРАМННЫЕ НАПРАВЛЕНИЯ ДЕЯТЕЛЬНОСТИ</a:t>
            </a:r>
          </a:p>
          <a:p>
            <a:pPr algn="ctr"/>
            <a:r>
              <a:rPr lang="ru-RU" b="1" dirty="0" smtClean="0"/>
              <a:t>47 521,4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2019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</a:t>
            </a:r>
          </a:p>
          <a:p>
            <a:pPr algn="ctr"/>
            <a:r>
              <a:rPr lang="ru-RU" dirty="0" smtClean="0"/>
              <a:t>«Общегосударственные вопросы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поселения» </a:t>
            </a:r>
          </a:p>
          <a:p>
            <a:pPr algn="ctr"/>
            <a:r>
              <a:rPr lang="ru-RU" dirty="0" smtClean="0"/>
              <a:t>7395,1 тыс. 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5 554,0 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23320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975,0 тыс. руб.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121058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30,0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3705" y="4143731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- 606,5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2373" y="2121058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61,0 тыс. руб.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2660" y="3861048"/>
            <a:ext cx="1828800" cy="1404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100,0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34,0 тыс. руб.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188532"/>
            <a:ext cx="2160240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20,0 тыс. руб.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522" y="5489240"/>
            <a:ext cx="5090286" cy="12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РФ, проживающих на территории сельского поселения, профилактику межнациональных (межэтнических) конфликтов   - </a:t>
            </a:r>
          </a:p>
          <a:p>
            <a:pPr algn="ctr"/>
            <a:r>
              <a:rPr lang="ru-RU" sz="1200" dirty="0" smtClean="0"/>
              <a:t>10,0 тыс. руб. 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487692"/>
            <a:ext cx="2952328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правонарушениях- 01,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246,3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639544"/>
            <a:ext cx="4229596" cy="12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4013572" cy="30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246,3 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2019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7504" y="0"/>
            <a:ext cx="8928991" cy="1340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2019 ГОД ПО НАЦИОНАЛЬНОЙ  БЕЗОПАСНОСТИ 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1010,0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19" y="2960346"/>
            <a:ext cx="2504629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и 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979,0 тыс.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079592" y="2445312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2780928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Установка системы видеонаблюдения-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31,0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12" y="2389678"/>
            <a:ext cx="2013929" cy="17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149080"/>
            <a:ext cx="4680521" cy="25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116632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356992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4941168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3568" y="0"/>
            <a:ext cx="7632848" cy="10093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2019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254352"/>
            <a:ext cx="212423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25" y="4524908"/>
            <a:ext cx="2232248" cy="2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764704"/>
            <a:ext cx="1916584" cy="3024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«Содействие развитию малого и среднего предпринимательства в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  -                   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,0 тыс. руб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764705"/>
            <a:ext cx="2132608" cy="22322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258,0 тыс. руб.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836712"/>
            <a:ext cx="2701242" cy="144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транспорта и дорожного хозяйства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7800,0 тыс. руб.       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3721" y="253413"/>
            <a:ext cx="1691678" cy="33483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земельных и имущественных отношений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поселения»-           154,0 тыс. руб.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3040478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258,0 тыс. руб.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500" y="4005064"/>
            <a:ext cx="1952588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Субсидии </a:t>
            </a:r>
            <a:r>
              <a:rPr lang="ru-RU" sz="1400" dirty="0" err="1" smtClean="0"/>
              <a:t>некомерческим</a:t>
            </a:r>
            <a:r>
              <a:rPr lang="ru-RU" sz="1400" dirty="0" smtClean="0"/>
              <a:t> организациям </a:t>
            </a:r>
          </a:p>
          <a:p>
            <a:pPr algn="ctr"/>
            <a:r>
              <a:rPr lang="ru-RU" sz="1400" dirty="0" smtClean="0"/>
              <a:t>– 5,0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900142"/>
            <a:ext cx="2413208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09521" y="3057320"/>
            <a:ext cx="1634479" cy="108501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Расширение границ населенных пунктов –              104,0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9229" y="2348880"/>
            <a:ext cx="278458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паромной переправы –                 135,0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3140968"/>
            <a:ext cx="2826785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пользования– местного значения  - </a:t>
            </a:r>
          </a:p>
          <a:p>
            <a:pPr algn="ctr"/>
            <a:r>
              <a:rPr lang="ru-RU" sz="1400" dirty="0" smtClean="0"/>
              <a:t>1889,0 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3" y="4377853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5 577,0 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4496488" y="5138352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199,0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09521" y="4293095"/>
            <a:ext cx="1634478" cy="13017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50,0 тыс. руб</a:t>
            </a:r>
            <a:r>
              <a:rPr lang="ru-RU" sz="1030" dirty="0" smtClean="0"/>
              <a:t>.</a:t>
            </a:r>
            <a:endParaRPr lang="ru-RU" sz="1030" dirty="0"/>
          </a:p>
        </p:txBody>
      </p: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11967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2019 ГОД ПО ЖИЛИЩНО-КОММУНАЛЬНОМУ ХОЗЯЙСТВУ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9805" y="1328970"/>
            <a:ext cx="6976963" cy="123477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5218,0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5515" y="2564904"/>
            <a:ext cx="4054872" cy="8898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496,0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889" y="3893367"/>
            <a:ext cx="1131751" cy="152676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крыши с. </a:t>
            </a:r>
            <a:r>
              <a:rPr lang="ru-RU" sz="1600" dirty="0" err="1" smtClean="0"/>
              <a:t>Краснослободское</a:t>
            </a:r>
            <a:r>
              <a:rPr lang="ru-RU" sz="1600" dirty="0" smtClean="0"/>
              <a:t>                    131,0 тыс. руб.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83236" y="3522800"/>
            <a:ext cx="1614468" cy="22995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Взносы за капитальный ремонт общего имущества в многоквартирных домах –              15,0 тыс. руб.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3721181"/>
            <a:ext cx="1584176" cy="18435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подъезда, квартир муниципального имущества    350,0 тыс. </a:t>
            </a:r>
            <a:r>
              <a:rPr lang="ru-RU" sz="1600" dirty="0" err="1" smtClean="0"/>
              <a:t>руб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121932" y="2564904"/>
            <a:ext cx="3872805" cy="88982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405,0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8514" y="3671317"/>
            <a:ext cx="1388740" cy="25155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Прокладка трубы водоснабжения по ул. Школьной, с. </a:t>
            </a:r>
            <a:r>
              <a:rPr lang="ru-RU" sz="1600" dirty="0" err="1" smtClean="0"/>
              <a:t>Усть-Ницинское</a:t>
            </a:r>
            <a:r>
              <a:rPr lang="ru-RU" sz="1600" dirty="0" smtClean="0"/>
              <a:t> кое – </a:t>
            </a:r>
          </a:p>
          <a:p>
            <a:pPr algn="ctr"/>
            <a:r>
              <a:rPr lang="ru-RU" sz="1600" dirty="0" smtClean="0"/>
              <a:t>125,0 тыс. руб.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33452" y="3645107"/>
            <a:ext cx="1512168" cy="17637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Приобретениетруб</a:t>
            </a:r>
            <a:r>
              <a:rPr lang="ru-RU" sz="1600" dirty="0" smtClean="0"/>
              <a:t>, материалов для ремонта теплотрассы 260,0 тыс. руб.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884368" y="3735183"/>
            <a:ext cx="1185043" cy="15074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Приобретение насоса– 20,0 </a:t>
            </a:r>
          </a:p>
          <a:p>
            <a:pPr algn="ctr"/>
            <a:r>
              <a:rPr lang="ru-RU" sz="1600" dirty="0" smtClean="0"/>
              <a:t>тыс. руб.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0133"/>
            <a:ext cx="2500561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 flipV="1">
            <a:off x="611560" y="3356993"/>
            <a:ext cx="576064" cy="536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Прямая соединительная линия 1028"/>
          <p:cNvCxnSpPr>
            <a:stCxn id="8" idx="4"/>
            <a:endCxn id="27" idx="0"/>
          </p:cNvCxnSpPr>
          <p:nvPr/>
        </p:nvCxnSpPr>
        <p:spPr>
          <a:xfrm flipH="1">
            <a:off x="2195736" y="3454731"/>
            <a:ext cx="107215" cy="266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8" idx="5"/>
            <a:endCxn id="10" idx="0"/>
          </p:cNvCxnSpPr>
          <p:nvPr/>
        </p:nvCxnSpPr>
        <p:spPr>
          <a:xfrm>
            <a:off x="3736565" y="3324419"/>
            <a:ext cx="153905" cy="198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</p:cNvCxnSpPr>
          <p:nvPr/>
        </p:nvCxnSpPr>
        <p:spPr>
          <a:xfrm>
            <a:off x="7058335" y="3454731"/>
            <a:ext cx="4538" cy="306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>
            <a:stCxn id="5" idx="5"/>
          </p:cNvCxnSpPr>
          <p:nvPr/>
        </p:nvCxnSpPr>
        <p:spPr>
          <a:xfrm>
            <a:off x="8427578" y="3324419"/>
            <a:ext cx="222747" cy="3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>
            <a:stCxn id="5" idx="3"/>
          </p:cNvCxnSpPr>
          <p:nvPr/>
        </p:nvCxnSpPr>
        <p:spPr>
          <a:xfrm flipH="1">
            <a:off x="5265950" y="3324419"/>
            <a:ext cx="423141" cy="39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55" y="5632252"/>
            <a:ext cx="2232249" cy="1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2" y="5420132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39518" y="44624"/>
            <a:ext cx="3888432" cy="10081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Благоустройство –                      4 317,0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507" y="1321755"/>
            <a:ext cx="2952328" cy="5950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Уличное освещение –                 2500,0 тыс. руб.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4507" y="2022014"/>
            <a:ext cx="2952328" cy="7682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 уличного освещения –                                250,0 тыс.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4507" y="2901800"/>
            <a:ext cx="2934326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Ликвидация несанкционированных свалок–                      50,0 тыс. руб.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7064" y="887811"/>
            <a:ext cx="3240360" cy="11342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50,0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121642"/>
            <a:ext cx="3600400" cy="76636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-                                                  65,0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6505" y="3789040"/>
            <a:ext cx="295232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Обкашивание</a:t>
            </a:r>
            <a:r>
              <a:rPr lang="ru-RU" sz="1400" dirty="0" smtClean="0"/>
              <a:t> территорий населенных  пунктов –                 200,0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8847" y="4617132"/>
            <a:ext cx="2959986" cy="9001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 водозаборной станции –                                          53,0 тыс. руб. 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6505" y="5661248"/>
            <a:ext cx="2934326" cy="10801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60,0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83654" y="2996952"/>
            <a:ext cx="2885681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11,0 тыс. руб. 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83654" y="4149080"/>
            <a:ext cx="275877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1078,0тыс.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403648" y="1086719"/>
            <a:ext cx="680086" cy="470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45396" y="830107"/>
            <a:ext cx="1270620" cy="735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76973"/>
            <a:ext cx="28438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555776" cy="17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2019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11,0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11,0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53" y="3645024"/>
            <a:ext cx="47189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7269" y="108926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2019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</a:t>
            </a:r>
          </a:p>
          <a:p>
            <a:pPr algn="ctr"/>
            <a:r>
              <a:rPr lang="ru-RU" dirty="0" smtClean="0"/>
              <a:t>   25 228,0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271936"/>
            <a:ext cx="1766771" cy="209316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Ремонт системы отопления </a:t>
            </a:r>
            <a:r>
              <a:rPr lang="ru-RU" sz="1600" dirty="0" err="1" smtClean="0"/>
              <a:t>Краснослободского</a:t>
            </a:r>
            <a:r>
              <a:rPr lang="ru-RU" sz="1600" dirty="0" smtClean="0"/>
              <a:t> ДК –          2800,0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19 212,0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71191" y="2244316"/>
            <a:ext cx="1872208" cy="201622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     3 216,0тыс.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75656" y="2060848"/>
            <a:ext cx="504056" cy="42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87381"/>
            <a:ext cx="2627784" cy="18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664296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>
            <a:off x="5148064" y="2055912"/>
            <a:ext cx="9129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2019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8 690,32 руб.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библиотек,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2028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2019 ГОД НА СОЦИАЛЬНУЮ ПОЛИТИКУ -                                                                             11,0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628800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</a:t>
            </a:r>
            <a:r>
              <a:rPr lang="ru-RU" dirty="0" err="1" smtClean="0"/>
              <a:t>Усть-Ницинском</a:t>
            </a:r>
            <a:r>
              <a:rPr lang="ru-RU" dirty="0" smtClean="0"/>
              <a:t> сельском поселении»- 11,0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  9 Мая,  дня инвалидов –                                        11,0 </a:t>
            </a:r>
            <a:r>
              <a:rPr lang="ru-RU" dirty="0" err="1">
                <a:solidFill>
                  <a:srgbClr val="7030A0"/>
                </a:solidFill>
              </a:rPr>
              <a:t>тыс.руб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91993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g_855444486796" descr="https://i.mycdn.me/image?id=855444486796&amp;t=52&amp;plc=WEB&amp;tkn=*n1nRlHln5bVBk_z9X3g9-m3GGS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59" y="2502285"/>
            <a:ext cx="3816424" cy="232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 descr="https://i.mycdn.me/image?id=855444163212&amp;t=52&amp;plc=WEB&amp;tkn=*1pc3b1iH9e03Snbu5Zm_z9gWNz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" y="4840560"/>
            <a:ext cx="2850283" cy="18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4786146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2019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185,0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0968"/>
            <a:ext cx="3672408" cy="12961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185,0 тыс. руб.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56" y="3140968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43924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2165"/>
            <a:ext cx="3096344" cy="22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8819706"/>
              </p:ext>
            </p:extLst>
          </p:nvPr>
        </p:nvGraphicFramePr>
        <p:xfrm>
          <a:off x="467544" y="1484313"/>
          <a:ext cx="8424936" cy="322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414747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2016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2017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01.01.2017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01.01.2018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69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Объем муниципального долга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32868,04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2050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том числе: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88136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Обязательства по муниципальной гарантии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32868,04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205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40316821"/>
              </p:ext>
            </p:extLst>
          </p:nvPr>
        </p:nvGraphicFramePr>
        <p:xfrm>
          <a:off x="755576" y="4725144"/>
          <a:ext cx="74888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0925334"/>
              </p:ext>
            </p:extLst>
          </p:nvPr>
        </p:nvGraphicFramePr>
        <p:xfrm>
          <a:off x="107504" y="1666887"/>
          <a:ext cx="8928992" cy="51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728192"/>
                <a:gridCol w="1872208"/>
                <a:gridCol w="1512168"/>
                <a:gridCol w="1584176"/>
              </a:tblGrid>
              <a:tr h="9289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КРАСНОПОЛЯНСКОГО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ГАЛКИНСКОГО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ТАБОРИНСКОГО СЕЛЬСКОГО ПОСЕЛЕНИЯ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309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49647,0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65122,0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48556,97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43531,1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455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761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11279,8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17229,2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6023,0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5164,8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4410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38367,2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47892,8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42533,97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38366,3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177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49647,0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65240,5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48556,97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43531,1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094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-118,5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07504" y="44624"/>
            <a:ext cx="8928992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СРАВНИТЕЛЬНЫЙ АНАЛИЗ БЮДЖЕТА                            УСТЬ-НИЦИНСКОГО СЕЛЬСКОГО ПОСЕЛЕНИЯ С ДРУГИМИ МУНИЦИПАЛЬНЫМИ ОБРАЗОВАНИЯМИ </a:t>
            </a:r>
          </a:p>
          <a:p>
            <a:pPr algn="ctr"/>
            <a:r>
              <a:rPr lang="ru-RU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 2019 ГОД</a:t>
            </a:r>
            <a:endParaRPr lang="ru-RU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20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10131696"/>
              </p:ext>
            </p:extLst>
          </p:nvPr>
        </p:nvGraphicFramePr>
        <p:xfrm>
          <a:off x="539552" y="1988840"/>
          <a:ext cx="8280920" cy="462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07504" y="116632"/>
            <a:ext cx="8928992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ДОХОДНОЙ ЧАСТИ БЮДЖЕТА УСТЬ-НИЦИНСКОГО СЕЛЬСКОГО ПОСЕЛЕНИЯ С ДОХОДАМИ ДРУГИХ МУНИЦИПАЛЬНЫХ ОБРАЗОВАНИЙ                      НА 2019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59837020"/>
              </p:ext>
            </p:extLst>
          </p:nvPr>
        </p:nvGraphicFramePr>
        <p:xfrm>
          <a:off x="827584" y="1772816"/>
          <a:ext cx="748883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44624"/>
            <a:ext cx="8856984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РАСХОДНОЙ ЧАСТИ БЮДЖЕТА УСТЬ-НИЦИНСКОГО СЕЛЬСКОГО ПОСЕЛЕНИЯ С РАСХОДНОЙ ЧАСТЬЮ ДРУГИХ МУНИЦИПАЛЬНЫХ ОБРАЗОВАНИЙ НА 2019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</a:t>
            </a:r>
            <a:r>
              <a:rPr lang="ru-RU" sz="2000" i="1" dirty="0" err="1" smtClean="0"/>
              <a:t>Усть-Ницинского</a:t>
            </a:r>
            <a:r>
              <a:rPr lang="ru-RU" sz="2000" i="1" dirty="0" smtClean="0"/>
              <a:t> сельского поселения</a:t>
            </a:r>
          </a:p>
          <a:p>
            <a:pPr algn="ctr"/>
            <a:r>
              <a:rPr lang="ru-RU" sz="2000" i="1" dirty="0" smtClean="0"/>
              <a:t>623943,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</a:t>
            </a:r>
            <a:r>
              <a:rPr lang="ru-RU" sz="2000" i="1" dirty="0" err="1" smtClean="0"/>
              <a:t>Усть-Ницинское</a:t>
            </a:r>
            <a:r>
              <a:rPr lang="ru-RU" sz="2000" i="1" dirty="0" smtClean="0"/>
              <a:t>, ул. </a:t>
            </a:r>
            <a:r>
              <a:rPr lang="ru-RU" sz="2000" i="1" dirty="0" err="1" smtClean="0"/>
              <a:t>Шанаурина</a:t>
            </a:r>
            <a:r>
              <a:rPr lang="ru-RU" sz="2000" i="1" dirty="0" smtClean="0"/>
              <a:t>, 34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(343)6127845,          (343)6127843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ustniza@yandex.ru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76\Desktop\ПРЕЗЕНТАЦИЯ\картинки\5901b2f959e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62jfpo-m4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6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5212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2019 ГОД И ПЛАНОВЫЙ ПЕРИОД 2020 И 2021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8424936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900" dirty="0" smtClean="0"/>
              <a:t>      </a:t>
            </a:r>
            <a:r>
              <a:rPr lang="ru-RU" sz="6400" dirty="0" smtClean="0"/>
              <a:t>Основная </a:t>
            </a:r>
            <a:r>
              <a:rPr lang="ru-RU" sz="6400" dirty="0"/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/>
            <a:r>
              <a:rPr lang="ru-RU" sz="6400" dirty="0"/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/>
            </a:br>
            <a:r>
              <a:rPr lang="ru-RU" sz="6400" dirty="0"/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/>
            </a:br>
            <a:r>
              <a:rPr lang="ru-RU" sz="6400" dirty="0"/>
              <a:t>       - увеличения доли программных расходов в общем объеме расходов бюджета;</a:t>
            </a:r>
            <a:br>
              <a:rPr lang="ru-RU" sz="6400" dirty="0"/>
            </a:br>
            <a:r>
              <a:rPr lang="ru-RU" sz="6400" dirty="0"/>
              <a:t>      </a:t>
            </a:r>
            <a:r>
              <a:rPr lang="ru-RU" sz="6400" dirty="0" smtClean="0"/>
              <a:t> </a:t>
            </a:r>
            <a:r>
              <a:rPr lang="ru-RU" sz="6400" dirty="0"/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/>
            <a:r>
              <a:rPr lang="ru-RU" sz="6400" dirty="0"/>
              <a:t>    </a:t>
            </a:r>
            <a:r>
              <a:rPr lang="ru-RU" sz="6400" dirty="0" smtClean="0"/>
              <a:t>   </a:t>
            </a:r>
            <a:r>
              <a:rPr lang="ru-RU" sz="6400" dirty="0"/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/>
              <a:t>муниципальных учреждений</a:t>
            </a:r>
            <a:r>
              <a:rPr lang="ru-RU" sz="6400" dirty="0"/>
              <a:t>;</a:t>
            </a:r>
            <a:br>
              <a:rPr lang="ru-RU" sz="6400" dirty="0"/>
            </a:br>
            <a:r>
              <a:rPr lang="ru-RU" sz="6400" dirty="0"/>
              <a:t>   </a:t>
            </a:r>
            <a:r>
              <a:rPr lang="ru-RU" sz="6400" dirty="0" smtClean="0"/>
              <a:t>    </a:t>
            </a:r>
            <a:r>
              <a:rPr lang="ru-RU" sz="6400" dirty="0"/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r>
              <a:rPr lang="ru-RU" sz="6400" dirty="0" smtClean="0"/>
              <a:t>. </a:t>
            </a:r>
            <a:endParaRPr lang="ru-RU" sz="6400" dirty="0"/>
          </a:p>
          <a:p>
            <a:endParaRPr lang="ru-RU" sz="2900" dirty="0" smtClean="0"/>
          </a:p>
          <a:p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/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/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/>
              <a:t>          Обеспечение полного и доступного информирования населения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err="1"/>
              <a:t>Усть-Ницинского</a:t>
            </a:r>
            <a:r>
              <a:rPr lang="ru-RU" sz="1600" dirty="0"/>
              <a:t> сельского поселения в сети </a:t>
            </a:r>
            <a:r>
              <a:rPr lang="ru-RU" sz="1600" dirty="0" smtClean="0"/>
              <a:t>Интернет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0984150"/>
              </p:ext>
            </p:extLst>
          </p:nvPr>
        </p:nvGraphicFramePr>
        <p:xfrm>
          <a:off x="0" y="724719"/>
          <a:ext cx="9143998" cy="6226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90413"/>
                <a:gridCol w="974361"/>
              </a:tblGrid>
              <a:tr h="8556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2020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2021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104,6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115,2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129,7</a:t>
                      </a:r>
                      <a:endParaRPr lang="ru-RU" sz="1600" dirty="0"/>
                    </a:p>
                  </a:txBody>
                  <a:tcPr/>
                </a:tc>
              </a:tr>
              <a:tr h="5095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8,90</a:t>
                      </a:r>
                      <a:endParaRPr lang="ru-RU" sz="1600" dirty="0"/>
                    </a:p>
                  </a:txBody>
                  <a:tcPr/>
                </a:tc>
              </a:tr>
              <a:tr h="9291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10,00</a:t>
                      </a:r>
                      <a:endParaRPr lang="ru-RU" sz="1600" dirty="0"/>
                    </a:p>
                  </a:txBody>
                  <a:tcPr/>
                </a:tc>
              </a:tr>
              <a:tr h="32968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59,80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62,20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64,70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67,30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70,00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7338,77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7726,38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8072,46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8444,44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8825,96</a:t>
                      </a:r>
                      <a:endParaRPr lang="ru-RU" sz="1600" dirty="0"/>
                    </a:p>
                  </a:txBody>
                  <a:tcPr/>
                </a:tc>
              </a:tr>
              <a:tr h="46920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90,40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94,00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99,60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105,90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112,60</a:t>
                      </a:r>
                      <a:endParaRPr lang="ru-RU" sz="1600" dirty="0"/>
                    </a:p>
                  </a:txBody>
                  <a:tcPr/>
                </a:tc>
              </a:tr>
              <a:tr h="52915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12,60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14,70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15,60</a:t>
                      </a:r>
                      <a:endParaRPr lang="ru-RU" sz="1600" dirty="0"/>
                    </a:p>
                  </a:txBody>
                  <a:tcPr/>
                </a:tc>
              </a:tr>
              <a:tr h="6624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2979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2840</a:t>
                      </a:r>
                      <a:endParaRPr lang="ru-RU" sz="1600" dirty="0"/>
                    </a:p>
                  </a:txBody>
                  <a:tcPr/>
                </a:tc>
              </a:tr>
              <a:tr h="7193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1495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1475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7247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0453608"/>
              </p:ext>
            </p:extLst>
          </p:nvPr>
        </p:nvGraphicFramePr>
        <p:xfrm>
          <a:off x="251520" y="692696"/>
          <a:ext cx="8712968" cy="61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8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2021год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49647,0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47910,3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48395,8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11279,8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11331,0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11410,0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38367,2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36579,3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36985,8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49647,0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47910,3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48395,8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9570,7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9250,7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9526,7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255,1</a:t>
                      </a:r>
                      <a:endParaRPr lang="ru-RU" sz="1400" dirty="0"/>
                    </a:p>
                  </a:txBody>
                  <a:tcPr/>
                </a:tc>
              </a:tr>
              <a:tr h="5397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927,0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8167,0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8137,0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8126,0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5218,0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3267,0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25228,0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24424,0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23684,0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2420,0</a:t>
                      </a:r>
                      <a:endParaRPr lang="ru-RU" sz="1400" dirty="0"/>
                    </a:p>
                  </a:txBody>
                  <a:tcPr/>
                </a:tc>
              </a:tr>
              <a:tr h="3706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25202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2550</TotalTime>
  <Words>2681</Words>
  <Application>Microsoft Office PowerPoint</Application>
  <PresentationFormat>Экран (4:3)</PresentationFormat>
  <Paragraphs>470</Paragraphs>
  <Slides>32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Воздушный поток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2019 ГОД И ПЛАНОВЫЙ ПЕРИОД 2020 И 2021 ГОДОВ</vt:lpstr>
      <vt:lpstr>4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2019 ГОД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Презентация PowerPoint</vt:lpstr>
      <vt:lpstr>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231</cp:revision>
  <dcterms:created xsi:type="dcterms:W3CDTF">2018-02-07T06:08:12Z</dcterms:created>
  <dcterms:modified xsi:type="dcterms:W3CDTF">2019-02-26T07:19:22Z</dcterms:modified>
</cp:coreProperties>
</file>